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7" r:id="rId38"/>
    <p:sldId id="329" r:id="rId39"/>
  </p:sldIdLst>
  <p:sldSz cx="9144000" cy="6858000" type="screen4x3"/>
  <p:notesSz cx="9774238" cy="67246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62D4"/>
    <a:srgbClr val="E949DE"/>
    <a:srgbClr val="BC74BE"/>
    <a:srgbClr val="DEB354"/>
    <a:srgbClr val="E6E24C"/>
    <a:srgbClr val="B94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59" autoAdjust="0"/>
    <p:restoredTop sz="94660" autoAdjust="0"/>
  </p:normalViewPr>
  <p:slideViewPr>
    <p:cSldViewPr snapToGrid="0">
      <p:cViewPr>
        <p:scale>
          <a:sx n="40" d="100"/>
          <a:sy n="40" d="100"/>
        </p:scale>
        <p:origin x="-2022" y="-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6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824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35503" cy="337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36473" y="1"/>
            <a:ext cx="4235503" cy="337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496F8-8FAF-4122-B867-A05AFA63CB5C}" type="datetimeFigureOut">
              <a:rPr lang="en-GB" smtClean="0"/>
              <a:t>29/03/2017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87251"/>
            <a:ext cx="4235503" cy="3373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36473" y="6387251"/>
            <a:ext cx="4235503" cy="3373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CDBBE-C748-4A15-9D9F-D8841A8A8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952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35450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37200" y="0"/>
            <a:ext cx="4235450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409F4-871C-4000-93EF-61AC58E74B7E}" type="datetimeFigureOut">
              <a:rPr lang="en-GB" smtClean="0"/>
              <a:t>29/03/2017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75025" y="841375"/>
            <a:ext cx="3024188" cy="2268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7900" y="3236913"/>
            <a:ext cx="7818438" cy="2647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88100"/>
            <a:ext cx="4235450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37200" y="6388100"/>
            <a:ext cx="4235450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FA5A5-F9FA-493E-9FD4-AB0FE4570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9495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ADD7-6DF4-45C3-8C8B-36030A6D600D}" type="datetimeFigureOut">
              <a:rPr lang="en-GB" smtClean="0"/>
              <a:t>29/03/2017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9F38-1CED-4A9F-AB8A-7765860FD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37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ADD7-6DF4-45C3-8C8B-36030A6D600D}" type="datetimeFigureOut">
              <a:rPr lang="en-GB" smtClean="0"/>
              <a:t>29/03/2017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9F38-1CED-4A9F-AB8A-7765860FD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0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ADD7-6DF4-45C3-8C8B-36030A6D600D}" type="datetimeFigureOut">
              <a:rPr lang="en-GB" smtClean="0"/>
              <a:t>29/03/2017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9F38-1CED-4A9F-AB8A-7765860FD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66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ADD7-6DF4-45C3-8C8B-36030A6D600D}" type="datetimeFigureOut">
              <a:rPr lang="en-GB" smtClean="0"/>
              <a:t>29/03/2017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9F38-1CED-4A9F-AB8A-7765860FD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33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ADD7-6DF4-45C3-8C8B-36030A6D600D}" type="datetimeFigureOut">
              <a:rPr lang="en-GB" smtClean="0"/>
              <a:t>29/03/2017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9F38-1CED-4A9F-AB8A-7765860FD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49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ADD7-6DF4-45C3-8C8B-36030A6D600D}" type="datetimeFigureOut">
              <a:rPr lang="en-GB" smtClean="0"/>
              <a:t>29/03/2017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9F38-1CED-4A9F-AB8A-7765860FD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9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ADD7-6DF4-45C3-8C8B-36030A6D600D}" type="datetimeFigureOut">
              <a:rPr lang="en-GB" smtClean="0"/>
              <a:t>29/03/2017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9F38-1CED-4A9F-AB8A-7765860FD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557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ADD7-6DF4-45C3-8C8B-36030A6D600D}" type="datetimeFigureOut">
              <a:rPr lang="en-GB" smtClean="0"/>
              <a:t>29/03/2017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9F38-1CED-4A9F-AB8A-7765860FD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74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ADD7-6DF4-45C3-8C8B-36030A6D600D}" type="datetimeFigureOut">
              <a:rPr lang="en-GB" smtClean="0"/>
              <a:t>29/03/2017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9F38-1CED-4A9F-AB8A-7765860FD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000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ADD7-6DF4-45C3-8C8B-36030A6D600D}" type="datetimeFigureOut">
              <a:rPr lang="en-GB" smtClean="0"/>
              <a:t>29/03/2017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9F38-1CED-4A9F-AB8A-7765860FD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02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ADD7-6DF4-45C3-8C8B-36030A6D600D}" type="datetimeFigureOut">
              <a:rPr lang="en-GB" smtClean="0"/>
              <a:t>29/03/2017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9F38-1CED-4A9F-AB8A-7765860FD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865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7ADD7-6DF4-45C3-8C8B-36030A6D600D}" type="datetimeFigureOut">
              <a:rPr lang="en-GB" smtClean="0"/>
              <a:t>29/03/2017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A9F38-1CED-4A9F-AB8A-7765860FD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0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17.xml"/><Relationship Id="rId18" Type="http://schemas.openxmlformats.org/officeDocument/2006/relationships/slide" Target="slide14.xml"/><Relationship Id="rId26" Type="http://schemas.openxmlformats.org/officeDocument/2006/relationships/slide" Target="slide27.xml"/><Relationship Id="rId3" Type="http://schemas.openxmlformats.org/officeDocument/2006/relationships/slide" Target="slide3.xml"/><Relationship Id="rId21" Type="http://schemas.openxmlformats.org/officeDocument/2006/relationships/slide" Target="slide26.xml"/><Relationship Id="rId34" Type="http://schemas.openxmlformats.org/officeDocument/2006/relationships/slide" Target="slide31.xml"/><Relationship Id="rId7" Type="http://schemas.openxmlformats.org/officeDocument/2006/relationships/slide" Target="slide16.xml"/><Relationship Id="rId12" Type="http://schemas.openxmlformats.org/officeDocument/2006/relationships/slide" Target="slide12.xml"/><Relationship Id="rId17" Type="http://schemas.openxmlformats.org/officeDocument/2006/relationships/slide" Target="slide11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2" Type="http://schemas.openxmlformats.org/officeDocument/2006/relationships/slide" Target="slide2.xml"/><Relationship Id="rId16" Type="http://schemas.openxmlformats.org/officeDocument/2006/relationships/slide" Target="slide8.xml"/><Relationship Id="rId20" Type="http://schemas.openxmlformats.org/officeDocument/2006/relationships/slide" Target="slide24.xml"/><Relationship Id="rId29" Type="http://schemas.openxmlformats.org/officeDocument/2006/relationships/slide" Target="slide3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slide" Target="slide7.xml"/><Relationship Id="rId24" Type="http://schemas.openxmlformats.org/officeDocument/2006/relationships/slide" Target="slide15.xml"/><Relationship Id="rId32" Type="http://schemas.openxmlformats.org/officeDocument/2006/relationships/slide" Target="slide29.xml"/><Relationship Id="rId37" Type="http://schemas.openxmlformats.org/officeDocument/2006/relationships/image" Target="../media/image1.png"/><Relationship Id="rId5" Type="http://schemas.openxmlformats.org/officeDocument/2006/relationships/slide" Target="slide13.xml"/><Relationship Id="rId15" Type="http://schemas.openxmlformats.org/officeDocument/2006/relationships/slide" Target="slide25.xml"/><Relationship Id="rId23" Type="http://schemas.openxmlformats.org/officeDocument/2006/relationships/slide" Target="slide9.xml"/><Relationship Id="rId28" Type="http://schemas.openxmlformats.org/officeDocument/2006/relationships/slide" Target="slide33.xml"/><Relationship Id="rId36" Type="http://schemas.openxmlformats.org/officeDocument/2006/relationships/slide" Target="slide36.xml"/><Relationship Id="rId10" Type="http://schemas.openxmlformats.org/officeDocument/2006/relationships/slide" Target="slide6.xml"/><Relationship Id="rId19" Type="http://schemas.openxmlformats.org/officeDocument/2006/relationships/slide" Target="slide18.xml"/><Relationship Id="rId31" Type="http://schemas.openxmlformats.org/officeDocument/2006/relationships/slide" Target="slide21.xml"/><Relationship Id="rId4" Type="http://schemas.openxmlformats.org/officeDocument/2006/relationships/slide" Target="slide4.xml"/><Relationship Id="rId9" Type="http://schemas.openxmlformats.org/officeDocument/2006/relationships/slide" Target="slide5.xml"/><Relationship Id="rId14" Type="http://schemas.openxmlformats.org/officeDocument/2006/relationships/slide" Target="slide23.xml"/><Relationship Id="rId22" Type="http://schemas.openxmlformats.org/officeDocument/2006/relationships/slide" Target="slide32.xml"/><Relationship Id="rId27" Type="http://schemas.openxmlformats.org/officeDocument/2006/relationships/slide" Target="slide28.xml"/><Relationship Id="rId30" Type="http://schemas.openxmlformats.org/officeDocument/2006/relationships/slide" Target="slide20.xml"/><Relationship Id="rId35" Type="http://schemas.openxmlformats.org/officeDocument/2006/relationships/slide" Target="slide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www.youtube.com/watch?v=Vv4rD6OyssM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www.youtube.com/watch?v=kKw1j7sZni0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www.youtube.com/watch?v=uyiteGr6KpM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www.youtube.com/watch?v=8rZAdeOgWDk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www.youtube.com/watch?v=n_foMADqjSc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www.youtube.com/watch?v=OSqpwo0xd50" TargetMode="Externa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www.youtube.com/watch?v=wdv59REiNZQ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www.youtube.com/watch?v=k2ug9xr0Ias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hyperlink" Target="https://www.youtube.com/watch?v=byszemY8Pl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www.youtube.com/watch?v=rIVU4svh_Og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37.xml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www.youtube.com/watch?v=mRdMYuNeAng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www.youtube.com/watch?v=7cCqu5hArDQ" TargetMode="Externa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www.youtube.com/watch?v=lOldufkTDhY" TargetMode="Externa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www.youtube.com/watch?v=8dY2SE1G900" TargetMode="Externa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www.youtube.com/watch?v=PEpy_-OE7HY" TargetMode="Externa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www.youtube.com/watch?v=j54a9uBQx-4" TargetMode="Externa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www.youtube.com/watch?v=9EU4DtsJBY0&amp;list=RD9EU4DtsJBY0#t=71" TargetMode="Externa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www.youtube.com/watch?v=HbVIIuhgg9Y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islcollective.com/resources/search_result?Tags=suffixes" TargetMode="External"/><Relationship Id="rId3" Type="http://schemas.openxmlformats.org/officeDocument/2006/relationships/image" Target="../media/image2.png"/><Relationship Id="rId7" Type="http://schemas.openxmlformats.org/officeDocument/2006/relationships/slide" Target="slide38.xml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www.youtube.com/watch?v=HUtmHT7DOvI" TargetMode="Externa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www.youtube.com/watch?v=8GGWLr11Bio" TargetMode="Externa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www.youtube.com/watch?v=Ke9aVTK2x7E" TargetMode="Externa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www.youtube.com/watch?v=0LmhIu3phqk" TargetMode="Externa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www.youtube.com/watch?v=ARaEpSAD-ng" TargetMode="Externa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www.youtube.com/watch?v=Z3Gq5Yl0nvY&amp;list=PLT7UvWyYAYU3FWREZIrkGBcwen2fbes0t&amp;index=14" TargetMode="Externa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www.youtube.com/watch?v=-PudHE2xwD4" TargetMode="Externa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englishlinx.com/" TargetMode="External"/><Relationship Id="rId2" Type="http://schemas.openxmlformats.org/officeDocument/2006/relationships/hyperlink" Target="https://en.islcollective.com/resources/search_result?Tags=suffix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eystage2literacy.co.uk/" TargetMode="External"/><Relationship Id="rId5" Type="http://schemas.openxmlformats.org/officeDocument/2006/relationships/hyperlink" Target="http://flocabulary.com/" TargetMode="External"/><Relationship Id="rId4" Type="http://schemas.openxmlformats.org/officeDocument/2006/relationships/hyperlink" Target="http://www.worksheetplace.com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ystage2literacy.co.uk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www.youtube.com/watch?v=PfdqJIUzBNQ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www.youtube.com/watch?v=6jwYTZdUVi0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www.youtube.com/watch?v=5hIqdPrH--k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worksheetplace.com/index.php?function=DisplayCategory&amp;showCategory=Y&amp;links=3&amp;id=96&amp;link1=43&amp;link2=94&amp;link3=96" TargetMode="External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www.youtube.com/watch?v=koKGPSOclfM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www.youtube.com/watch?v=ZADSyQZlvCc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www.youtube.com/watch?v=5otysbfQbo0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63689" y="923499"/>
            <a:ext cx="1251045" cy="11100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Prefixes</a:t>
            </a: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353402" y="923499"/>
            <a:ext cx="1251045" cy="11100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Suffixes</a:t>
            </a: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2643115" y="923499"/>
            <a:ext cx="1251045" cy="11100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Capitals/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Full Stops</a:t>
            </a: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3932828" y="923499"/>
            <a:ext cx="1251045" cy="11100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Subordination and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Coordination</a:t>
            </a:r>
          </a:p>
        </p:txBody>
      </p:sp>
      <p:sp>
        <p:nvSpPr>
          <p:cNvPr id="8" name="Rectangle 7">
            <a:hlinkClick r:id="rId6" action="ppaction://hlinksldjump"/>
          </p:cNvPr>
          <p:cNvSpPr/>
          <p:nvPr/>
        </p:nvSpPr>
        <p:spPr>
          <a:xfrm>
            <a:off x="5222541" y="923499"/>
            <a:ext cx="1251045" cy="11100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Commas</a:t>
            </a:r>
          </a:p>
        </p:txBody>
      </p:sp>
      <p:sp>
        <p:nvSpPr>
          <p:cNvPr id="9" name="Rectangle 8">
            <a:hlinkClick r:id="rId7" action="ppaction://hlinksldjump"/>
          </p:cNvPr>
          <p:cNvSpPr/>
          <p:nvPr/>
        </p:nvSpPr>
        <p:spPr>
          <a:xfrm>
            <a:off x="6512254" y="923499"/>
            <a:ext cx="1251045" cy="11100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Determiners</a:t>
            </a:r>
          </a:p>
        </p:txBody>
      </p:sp>
      <p:sp>
        <p:nvSpPr>
          <p:cNvPr id="10" name="Rectangle 9">
            <a:hlinkClick r:id="rId8" action="ppaction://hlinksldjump"/>
          </p:cNvPr>
          <p:cNvSpPr/>
          <p:nvPr/>
        </p:nvSpPr>
        <p:spPr>
          <a:xfrm>
            <a:off x="7801967" y="923499"/>
            <a:ext cx="1251045" cy="1110018"/>
          </a:xfrm>
          <a:prstGeom prst="rect">
            <a:avLst/>
          </a:prstGeom>
          <a:solidFill>
            <a:srgbClr val="C662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Plural &amp; Possessive ‘–s’</a:t>
            </a:r>
          </a:p>
        </p:txBody>
      </p:sp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63689" y="2104030"/>
            <a:ext cx="1251045" cy="11100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Verbs</a:t>
            </a:r>
          </a:p>
        </p:txBody>
      </p:sp>
      <p:sp>
        <p:nvSpPr>
          <p:cNvPr id="19" name="Rectangle 18">
            <a:hlinkClick r:id="rId10" action="ppaction://hlinksldjump"/>
          </p:cNvPr>
          <p:cNvSpPr/>
          <p:nvPr/>
        </p:nvSpPr>
        <p:spPr>
          <a:xfrm>
            <a:off x="1353402" y="2104030"/>
            <a:ext cx="1251045" cy="11100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Adjectives</a:t>
            </a:r>
          </a:p>
        </p:txBody>
      </p:sp>
      <p:sp>
        <p:nvSpPr>
          <p:cNvPr id="20" name="Rectangle 19">
            <a:hlinkClick r:id="rId11" action="ppaction://hlinksldjump"/>
          </p:cNvPr>
          <p:cNvSpPr/>
          <p:nvPr/>
        </p:nvSpPr>
        <p:spPr>
          <a:xfrm>
            <a:off x="2643115" y="2104030"/>
            <a:ext cx="1251045" cy="11100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Question/ Exclamation Marks</a:t>
            </a:r>
          </a:p>
        </p:txBody>
      </p:sp>
      <p:sp>
        <p:nvSpPr>
          <p:cNvPr id="21" name="Rectangle 20">
            <a:hlinkClick r:id="rId12" action="ppaction://hlinksldjump"/>
          </p:cNvPr>
          <p:cNvSpPr/>
          <p:nvPr/>
        </p:nvSpPr>
        <p:spPr>
          <a:xfrm>
            <a:off x="3932828" y="2104030"/>
            <a:ext cx="1251045" cy="11100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Present and Past Tense</a:t>
            </a:r>
          </a:p>
        </p:txBody>
      </p:sp>
      <p:sp>
        <p:nvSpPr>
          <p:cNvPr id="22" name="Rectangle 21">
            <a:hlinkClick r:id="rId13" action="ppaction://hlinksldjump"/>
          </p:cNvPr>
          <p:cNvSpPr/>
          <p:nvPr/>
        </p:nvSpPr>
        <p:spPr>
          <a:xfrm>
            <a:off x="5222541" y="2104030"/>
            <a:ext cx="1251045" cy="11100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Conjunctions</a:t>
            </a:r>
          </a:p>
        </p:txBody>
      </p:sp>
      <p:sp>
        <p:nvSpPr>
          <p:cNvPr id="23" name="Rectangle 22">
            <a:hlinkClick r:id="rId14" action="ppaction://hlinksldjump"/>
          </p:cNvPr>
          <p:cNvSpPr/>
          <p:nvPr/>
        </p:nvSpPr>
        <p:spPr>
          <a:xfrm>
            <a:off x="6512254" y="2104030"/>
            <a:ext cx="1251045" cy="1110018"/>
          </a:xfrm>
          <a:prstGeom prst="rect">
            <a:avLst/>
          </a:prstGeom>
          <a:solidFill>
            <a:srgbClr val="C662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Fronted Adverbials</a:t>
            </a:r>
          </a:p>
        </p:txBody>
      </p:sp>
      <p:sp>
        <p:nvSpPr>
          <p:cNvPr id="24" name="Rectangle 23">
            <a:hlinkClick r:id="rId15" action="ppaction://hlinksldjump"/>
          </p:cNvPr>
          <p:cNvSpPr/>
          <p:nvPr/>
        </p:nvSpPr>
        <p:spPr>
          <a:xfrm>
            <a:off x="7801967" y="2104030"/>
            <a:ext cx="1251045" cy="111001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Modal Verbs</a:t>
            </a:r>
          </a:p>
        </p:txBody>
      </p:sp>
      <p:sp>
        <p:nvSpPr>
          <p:cNvPr id="25" name="Rectangle 24">
            <a:hlinkClick r:id="rId16" action="ppaction://hlinksldjump"/>
          </p:cNvPr>
          <p:cNvSpPr/>
          <p:nvPr/>
        </p:nvSpPr>
        <p:spPr>
          <a:xfrm>
            <a:off x="63689" y="3284561"/>
            <a:ext cx="1251045" cy="11100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Nouns &amp; Pronouns</a:t>
            </a:r>
          </a:p>
        </p:txBody>
      </p:sp>
      <p:sp>
        <p:nvSpPr>
          <p:cNvPr id="26" name="Rectangle 25">
            <a:hlinkClick r:id="rId17" action="ppaction://hlinksldjump"/>
          </p:cNvPr>
          <p:cNvSpPr/>
          <p:nvPr/>
        </p:nvSpPr>
        <p:spPr>
          <a:xfrm>
            <a:off x="1353402" y="3284561"/>
            <a:ext cx="1251045" cy="11100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Adverbs</a:t>
            </a:r>
          </a:p>
        </p:txBody>
      </p:sp>
      <p:sp>
        <p:nvSpPr>
          <p:cNvPr id="27" name="Rectangle 26">
            <a:hlinkClick r:id="rId18" action="ppaction://hlinksldjump"/>
          </p:cNvPr>
          <p:cNvSpPr/>
          <p:nvPr/>
        </p:nvSpPr>
        <p:spPr>
          <a:xfrm>
            <a:off x="2643115" y="3284561"/>
            <a:ext cx="1251045" cy="11100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Commands &amp; Statements</a:t>
            </a:r>
          </a:p>
        </p:txBody>
      </p:sp>
      <p:sp>
        <p:nvSpPr>
          <p:cNvPr id="28" name="Rectangle 27">
            <a:hlinkClick r:id="rId19" action="ppaction://hlinksldjump"/>
          </p:cNvPr>
          <p:cNvSpPr/>
          <p:nvPr/>
        </p:nvSpPr>
        <p:spPr>
          <a:xfrm>
            <a:off x="3932828" y="3284561"/>
            <a:ext cx="1251045" cy="11100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Prepositions</a:t>
            </a:r>
          </a:p>
        </p:txBody>
      </p:sp>
      <p:sp>
        <p:nvSpPr>
          <p:cNvPr id="29" name="Rectangle 28">
            <a:hlinkClick r:id="rId20" action="ppaction://hlinksldjump"/>
          </p:cNvPr>
          <p:cNvSpPr/>
          <p:nvPr/>
        </p:nvSpPr>
        <p:spPr>
          <a:xfrm>
            <a:off x="5222541" y="3284561"/>
            <a:ext cx="1251045" cy="1110018"/>
          </a:xfrm>
          <a:prstGeom prst="rect">
            <a:avLst/>
          </a:prstGeom>
          <a:solidFill>
            <a:srgbClr val="C662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Verb Inflections</a:t>
            </a:r>
          </a:p>
        </p:txBody>
      </p:sp>
      <p:sp>
        <p:nvSpPr>
          <p:cNvPr id="30" name="Rectangle 29">
            <a:hlinkClick r:id="rId21" action="ppaction://hlinksldjump"/>
          </p:cNvPr>
          <p:cNvSpPr/>
          <p:nvPr/>
        </p:nvSpPr>
        <p:spPr>
          <a:xfrm>
            <a:off x="6512254" y="3284561"/>
            <a:ext cx="1251045" cy="111001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Cohesive Devices</a:t>
            </a:r>
          </a:p>
        </p:txBody>
      </p:sp>
      <p:sp>
        <p:nvSpPr>
          <p:cNvPr id="31" name="Rectangle 30">
            <a:hlinkClick r:id="rId22" action="ppaction://hlinksldjump"/>
          </p:cNvPr>
          <p:cNvSpPr/>
          <p:nvPr/>
        </p:nvSpPr>
        <p:spPr>
          <a:xfrm>
            <a:off x="7801967" y="3284561"/>
            <a:ext cx="1251045" cy="11100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Formal and Informal</a:t>
            </a:r>
          </a:p>
        </p:txBody>
      </p:sp>
      <p:sp>
        <p:nvSpPr>
          <p:cNvPr id="32" name="Rectangle 31">
            <a:hlinkClick r:id="rId23" action="ppaction://hlinksldjump"/>
          </p:cNvPr>
          <p:cNvSpPr/>
          <p:nvPr/>
        </p:nvSpPr>
        <p:spPr>
          <a:xfrm>
            <a:off x="63689" y="4465092"/>
            <a:ext cx="1251045" cy="11100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Apostrophes</a:t>
            </a:r>
          </a:p>
        </p:txBody>
      </p:sp>
      <p:sp>
        <p:nvSpPr>
          <p:cNvPr id="33" name="Rectangle 32">
            <a:hlinkClick r:id="rId24" action="ppaction://hlinksldjump"/>
          </p:cNvPr>
          <p:cNvSpPr/>
          <p:nvPr/>
        </p:nvSpPr>
        <p:spPr>
          <a:xfrm>
            <a:off x="1353402" y="4465092"/>
            <a:ext cx="1251045" cy="11100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Continuous Form of Verbs</a:t>
            </a:r>
          </a:p>
        </p:txBody>
      </p:sp>
      <p:sp>
        <p:nvSpPr>
          <p:cNvPr id="34" name="Rectangle 33">
            <a:hlinkClick r:id="rId25" action="ppaction://hlinksldjump"/>
          </p:cNvPr>
          <p:cNvSpPr/>
          <p:nvPr/>
        </p:nvSpPr>
        <p:spPr>
          <a:xfrm>
            <a:off x="2643115" y="4465092"/>
            <a:ext cx="1251045" cy="11100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Perfect Form of Verbs</a:t>
            </a:r>
          </a:p>
        </p:txBody>
      </p:sp>
      <p:sp>
        <p:nvSpPr>
          <p:cNvPr id="35" name="Rectangle 34">
            <a:hlinkClick r:id="rId26" action="ppaction://hlinksldjump"/>
          </p:cNvPr>
          <p:cNvSpPr/>
          <p:nvPr/>
        </p:nvSpPr>
        <p:spPr>
          <a:xfrm>
            <a:off x="3932828" y="4465092"/>
            <a:ext cx="1251045" cy="111001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Verb Prefixes</a:t>
            </a:r>
          </a:p>
        </p:txBody>
      </p:sp>
      <p:sp>
        <p:nvSpPr>
          <p:cNvPr id="36" name="Rectangle 35">
            <a:hlinkClick r:id="rId27" action="ppaction://hlinksldjump"/>
          </p:cNvPr>
          <p:cNvSpPr/>
          <p:nvPr/>
        </p:nvSpPr>
        <p:spPr>
          <a:xfrm>
            <a:off x="5222541" y="4465092"/>
            <a:ext cx="1251045" cy="111001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Parenthesis</a:t>
            </a:r>
          </a:p>
        </p:txBody>
      </p:sp>
      <p:sp>
        <p:nvSpPr>
          <p:cNvPr id="37" name="Rectangle 36">
            <a:hlinkClick r:id="rId28" action="ppaction://hlinksldjump"/>
          </p:cNvPr>
          <p:cNvSpPr/>
          <p:nvPr/>
        </p:nvSpPr>
        <p:spPr>
          <a:xfrm>
            <a:off x="6512254" y="4465092"/>
            <a:ext cx="1251045" cy="11100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Passive &amp; Active Voice</a:t>
            </a:r>
          </a:p>
        </p:txBody>
      </p:sp>
      <p:sp>
        <p:nvSpPr>
          <p:cNvPr id="38" name="Rectangle 37">
            <a:hlinkClick r:id="rId29" action="ppaction://hlinksldjump"/>
          </p:cNvPr>
          <p:cNvSpPr/>
          <p:nvPr/>
        </p:nvSpPr>
        <p:spPr>
          <a:xfrm>
            <a:off x="7801967" y="4465092"/>
            <a:ext cx="1251045" cy="11100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Colons &amp; Semi Colons</a:t>
            </a:r>
          </a:p>
        </p:txBody>
      </p:sp>
      <p:sp>
        <p:nvSpPr>
          <p:cNvPr id="39" name="Rectangle 38">
            <a:hlinkClick r:id="rId30" action="ppaction://hlinksldjump"/>
          </p:cNvPr>
          <p:cNvSpPr/>
          <p:nvPr/>
        </p:nvSpPr>
        <p:spPr>
          <a:xfrm>
            <a:off x="63689" y="5645623"/>
            <a:ext cx="1251045" cy="11100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Synonyms &amp; Antonyms</a:t>
            </a:r>
          </a:p>
        </p:txBody>
      </p:sp>
      <p:sp>
        <p:nvSpPr>
          <p:cNvPr id="40" name="Rectangle 39">
            <a:hlinkClick r:id="rId31" action="ppaction://hlinksldjump"/>
          </p:cNvPr>
          <p:cNvSpPr/>
          <p:nvPr/>
        </p:nvSpPr>
        <p:spPr>
          <a:xfrm>
            <a:off x="1353402" y="5645623"/>
            <a:ext cx="1251045" cy="11100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Inverted Commas</a:t>
            </a:r>
          </a:p>
        </p:txBody>
      </p:sp>
      <p:sp>
        <p:nvSpPr>
          <p:cNvPr id="41" name="Rectangle 40">
            <a:hlinkClick r:id="rId32" action="ppaction://hlinksldjump"/>
          </p:cNvPr>
          <p:cNvSpPr/>
          <p:nvPr/>
        </p:nvSpPr>
        <p:spPr>
          <a:xfrm>
            <a:off x="2643115" y="5645623"/>
            <a:ext cx="1251045" cy="111001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Relative Clauses</a:t>
            </a:r>
          </a:p>
        </p:txBody>
      </p:sp>
      <p:sp>
        <p:nvSpPr>
          <p:cNvPr id="42" name="Rectangle 41">
            <a:hlinkClick r:id="rId33" action="ppaction://hlinksldjump"/>
          </p:cNvPr>
          <p:cNvSpPr/>
          <p:nvPr/>
        </p:nvSpPr>
        <p:spPr>
          <a:xfrm>
            <a:off x="3932828" y="5645623"/>
            <a:ext cx="1251045" cy="11100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Noun Phrases</a:t>
            </a:r>
          </a:p>
        </p:txBody>
      </p:sp>
      <p:sp>
        <p:nvSpPr>
          <p:cNvPr id="43" name="Rectangle 42">
            <a:hlinkClick r:id="rId34" action="ppaction://hlinksldjump"/>
          </p:cNvPr>
          <p:cNvSpPr/>
          <p:nvPr/>
        </p:nvSpPr>
        <p:spPr>
          <a:xfrm>
            <a:off x="5222541" y="5645623"/>
            <a:ext cx="1251045" cy="11100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Subjunctive Form</a:t>
            </a:r>
          </a:p>
        </p:txBody>
      </p:sp>
      <p:sp>
        <p:nvSpPr>
          <p:cNvPr id="44" name="Rectangle 43">
            <a:hlinkClick r:id="rId35" action="ppaction://hlinksldjump"/>
          </p:cNvPr>
          <p:cNvSpPr/>
          <p:nvPr/>
        </p:nvSpPr>
        <p:spPr>
          <a:xfrm>
            <a:off x="6512254" y="5645623"/>
            <a:ext cx="1251045" cy="11100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Elision</a:t>
            </a:r>
          </a:p>
        </p:txBody>
      </p:sp>
      <p:sp>
        <p:nvSpPr>
          <p:cNvPr id="45" name="Rectangle 44">
            <a:hlinkClick r:id="rId36" action="ppaction://hlinksldjump"/>
          </p:cNvPr>
          <p:cNvSpPr/>
          <p:nvPr/>
        </p:nvSpPr>
        <p:spPr>
          <a:xfrm>
            <a:off x="7801967" y="5645623"/>
            <a:ext cx="1251045" cy="11100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Hyphens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6"/>
          <a:stretch/>
        </p:blipFill>
        <p:spPr>
          <a:xfrm>
            <a:off x="1034540" y="1"/>
            <a:ext cx="7047619" cy="102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3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781"/>
          </a:xfrm>
        </p:spPr>
        <p:txBody>
          <a:bodyPr>
            <a:normAutofit fontScale="90000"/>
          </a:bodyPr>
          <a:lstStyle/>
          <a:p>
            <a:r>
              <a:rPr lang="en-GB" dirty="0"/>
              <a:t>Commas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823543"/>
              </p:ext>
            </p:extLst>
          </p:nvPr>
        </p:nvGraphicFramePr>
        <p:xfrm>
          <a:off x="400050" y="1377949"/>
          <a:ext cx="5664200" cy="4085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4200">
                  <a:extLst>
                    <a:ext uri="{9D8B030D-6E8A-4147-A177-3AD203B41FA5}">
                      <a16:colId xmlns="" xmlns:a16="http://schemas.microsoft.com/office/drawing/2014/main" val="2975069980"/>
                    </a:ext>
                  </a:extLst>
                </a:gridCol>
              </a:tblGrid>
              <a:tr h="838956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Commas go between items in a list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Chris bought a cat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 a dog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 a rabbit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000" b="0" u="sng" dirty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 a frog.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6764289"/>
                  </a:ext>
                </a:extLst>
              </a:tr>
              <a:tr h="1568484">
                <a:tc>
                  <a:txBody>
                    <a:bodyPr/>
                    <a:lstStyle/>
                    <a:p>
                      <a:r>
                        <a:rPr lang="en-GB" sz="2000" dirty="0"/>
                        <a:t>Commas join two points (before adding a connective)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GB" sz="2000" dirty="0"/>
                        <a:t>I like football. I’m not very good at it. </a:t>
                      </a:r>
                      <a:r>
                        <a:rPr lang="en-GB" sz="2000" dirty="0">
                          <a:sym typeface="Wingdings" panose="05000000000000000000" pitchFamily="2" charset="2"/>
                        </a:rPr>
                        <a:t></a:t>
                      </a:r>
                      <a:endParaRPr lang="en-GB" sz="2000" dirty="0"/>
                    </a:p>
                    <a:p>
                      <a:pPr marL="0" indent="0" algn="ctr">
                        <a:buNone/>
                      </a:pPr>
                      <a:r>
                        <a:rPr lang="en-GB" sz="2000" dirty="0"/>
                        <a:t>I like football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GB" sz="2000" u="sng" dirty="0"/>
                        <a:t>but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2000" dirty="0"/>
                        <a:t>I’m not very good at it.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7238115"/>
                  </a:ext>
                </a:extLst>
              </a:tr>
              <a:tr h="838956">
                <a:tc>
                  <a:txBody>
                    <a:bodyPr/>
                    <a:lstStyle/>
                    <a:p>
                      <a:r>
                        <a:rPr lang="en-GB" sz="2000" dirty="0"/>
                        <a:t>Commas separate clauses (after subordinate clause)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GB" sz="2000" u="sng" dirty="0"/>
                        <a:t>Even though it was hot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en-GB" sz="2000" dirty="0"/>
                        <a:t> we played outside.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96636048"/>
                  </a:ext>
                </a:extLst>
              </a:tr>
              <a:tr h="838956">
                <a:tc>
                  <a:txBody>
                    <a:bodyPr/>
                    <a:lstStyle/>
                    <a:p>
                      <a:r>
                        <a:rPr lang="en-GB" sz="2000" dirty="0"/>
                        <a:t>Commas help to add extra information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GB" sz="2000" dirty="0"/>
                        <a:t>Tammy’s homework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en-GB" sz="2000" dirty="0"/>
                        <a:t> </a:t>
                      </a:r>
                      <a:r>
                        <a:rPr lang="en-GB" sz="2000" u="sng" dirty="0"/>
                        <a:t>which is neat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GB" sz="2000" dirty="0"/>
                        <a:t>got top marks.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2928976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2"/>
              </a:rPr>
              <a:t>www.keystage2literacy.co.uk</a:t>
            </a:r>
            <a:r>
              <a:rPr lang="en-GB" sz="1200" dirty="0"/>
              <a:t> </a:t>
            </a:r>
          </a:p>
        </p:txBody>
      </p:sp>
      <p:pic>
        <p:nvPicPr>
          <p:cNvPr id="5" name="Picture 4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3"/>
          <a:srcRect l="28256" t="20261" r="9593" b="10233"/>
          <a:stretch/>
        </p:blipFill>
        <p:spPr>
          <a:xfrm>
            <a:off x="7808899" y="99895"/>
            <a:ext cx="1244724" cy="92801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9752" y="5888452"/>
            <a:ext cx="1634358" cy="719958"/>
          </a:xfrm>
          <a:prstGeom prst="ellipse">
            <a:avLst/>
          </a:prstGeom>
          <a:solidFill>
            <a:srgbClr val="B94F63"/>
          </a:solidFill>
          <a:ln>
            <a:solidFill>
              <a:srgbClr val="B94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/>
              <a:t>38 - 40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" y="5592739"/>
            <a:ext cx="1088935" cy="1154171"/>
          </a:xfrm>
          <a:prstGeom prst="rect">
            <a:avLst/>
          </a:prstGeom>
        </p:spPr>
      </p:pic>
      <p:pic>
        <p:nvPicPr>
          <p:cNvPr id="9" name="Content Placeholder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31" y="4708632"/>
            <a:ext cx="2571092" cy="20435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6200000">
            <a:off x="5190654" y="5499565"/>
            <a:ext cx="21220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YouTube Zone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8650" y="792391"/>
            <a:ext cx="4620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 I Need To Know?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2531" y="1357144"/>
            <a:ext cx="2571092" cy="3196424"/>
          </a:xfrm>
          <a:prstGeom prst="rect">
            <a:avLst/>
          </a:prstGeom>
          <a:solidFill>
            <a:srgbClr val="E6E24C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Examples:</a:t>
            </a:r>
          </a:p>
          <a:p>
            <a:r>
              <a:rPr lang="en-GB" dirty="0">
                <a:solidFill>
                  <a:schemeClr val="tx1"/>
                </a:solidFill>
              </a:rPr>
              <a:t>In a list, the commas go where you might have used ‘and’ before.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Remember that a sentence still has to make sense if we take away the extra information: </a:t>
            </a:r>
          </a:p>
          <a:p>
            <a:r>
              <a:rPr lang="en-GB" b="1" i="1" dirty="0">
                <a:solidFill>
                  <a:schemeClr val="tx1"/>
                </a:solidFill>
              </a:rPr>
              <a:t>Tammy’s homework got top marks.</a:t>
            </a:r>
          </a:p>
        </p:txBody>
      </p:sp>
      <p:sp>
        <p:nvSpPr>
          <p:cNvPr id="16" name="Rectangle: Rounded Corners 15">
            <a:hlinkClick r:id="" action="ppaction://noaction"/>
          </p:cNvPr>
          <p:cNvSpPr/>
          <p:nvPr/>
        </p:nvSpPr>
        <p:spPr>
          <a:xfrm>
            <a:off x="4468017" y="5666972"/>
            <a:ext cx="1355835" cy="7252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Before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62627" y="5468558"/>
            <a:ext cx="20083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Taster Questions:</a:t>
            </a:r>
          </a:p>
        </p:txBody>
      </p:sp>
    </p:spTree>
    <p:extLst>
      <p:ext uri="{BB962C8B-B14F-4D97-AF65-F5344CB8AC3E}">
        <p14:creationId xmlns:p14="http://schemas.microsoft.com/office/powerpoint/2010/main" val="388615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781"/>
          </a:xfrm>
        </p:spPr>
        <p:txBody>
          <a:bodyPr>
            <a:normAutofit fontScale="90000"/>
          </a:bodyPr>
          <a:lstStyle/>
          <a:p>
            <a:r>
              <a:rPr lang="en-GB" dirty="0"/>
              <a:t>Adverbs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7144"/>
            <a:ext cx="5435882" cy="4163125"/>
          </a:xfrm>
        </p:spPr>
        <p:txBody>
          <a:bodyPr>
            <a:normAutofit/>
          </a:bodyPr>
          <a:lstStyle/>
          <a:p>
            <a:r>
              <a:rPr lang="en-GB" sz="2000" dirty="0"/>
              <a:t>Adverbs describe verbs  and adjectives.</a:t>
            </a:r>
          </a:p>
          <a:p>
            <a:r>
              <a:rPr lang="en-GB" sz="2000" dirty="0"/>
              <a:t>Adverbs tell you </a:t>
            </a:r>
            <a:r>
              <a:rPr lang="en-GB" sz="2000" b="1" dirty="0"/>
              <a:t>how</a:t>
            </a:r>
            <a:r>
              <a:rPr lang="en-GB" sz="2000" dirty="0"/>
              <a:t> or </a:t>
            </a:r>
            <a:r>
              <a:rPr lang="en-GB" sz="2000" b="1" dirty="0"/>
              <a:t>when</a:t>
            </a:r>
            <a:r>
              <a:rPr lang="en-GB" sz="2000" dirty="0"/>
              <a:t> an action was done. Adverbs tend to end with </a:t>
            </a:r>
            <a:r>
              <a:rPr lang="en-GB" sz="2000" b="1" dirty="0">
                <a:solidFill>
                  <a:srgbClr val="FF0000"/>
                </a:solidFill>
              </a:rPr>
              <a:t>–</a:t>
            </a:r>
            <a:r>
              <a:rPr lang="en-GB" sz="2000" b="1" dirty="0" err="1">
                <a:solidFill>
                  <a:srgbClr val="FF0000"/>
                </a:solidFill>
              </a:rPr>
              <a:t>ly</a:t>
            </a:r>
            <a:r>
              <a:rPr lang="en-GB" sz="2000" dirty="0"/>
              <a:t>.</a:t>
            </a:r>
          </a:p>
          <a:p>
            <a:pPr marL="0" indent="0" algn="ctr">
              <a:buNone/>
            </a:pPr>
            <a:r>
              <a:rPr lang="en-GB" sz="2000" dirty="0"/>
              <a:t>The stars shone </a:t>
            </a:r>
            <a:r>
              <a:rPr lang="en-GB" sz="2000" b="1" dirty="0">
                <a:solidFill>
                  <a:srgbClr val="FF0000"/>
                </a:solidFill>
              </a:rPr>
              <a:t>brightly</a:t>
            </a:r>
            <a:r>
              <a:rPr lang="en-GB" sz="2000" dirty="0"/>
              <a:t>.</a:t>
            </a:r>
          </a:p>
          <a:p>
            <a:pPr marL="0" indent="0" algn="ctr">
              <a:buNone/>
            </a:pPr>
            <a:r>
              <a:rPr lang="en-GB" sz="2000" dirty="0" err="1"/>
              <a:t>Yanis</a:t>
            </a:r>
            <a:r>
              <a:rPr lang="en-GB" sz="2000" dirty="0"/>
              <a:t> ran </a:t>
            </a:r>
            <a:r>
              <a:rPr lang="en-GB" sz="2000" b="1" dirty="0">
                <a:solidFill>
                  <a:srgbClr val="FF0000"/>
                </a:solidFill>
              </a:rPr>
              <a:t>as quickly as he could</a:t>
            </a:r>
            <a:r>
              <a:rPr lang="en-GB" sz="2000" dirty="0"/>
              <a:t>.</a:t>
            </a:r>
          </a:p>
          <a:p>
            <a:pPr marL="0" indent="0" algn="ctr">
              <a:buNone/>
            </a:pPr>
            <a:r>
              <a:rPr lang="en-GB" sz="2000" i="1" dirty="0"/>
              <a:t>‘as quickly as he could’ </a:t>
            </a:r>
            <a:r>
              <a:rPr lang="en-GB" sz="2000" dirty="0"/>
              <a:t>= adverbial phrase</a:t>
            </a:r>
          </a:p>
          <a:p>
            <a:pPr marL="0" indent="0" algn="ctr">
              <a:buNone/>
            </a:pPr>
            <a:r>
              <a:rPr lang="en-GB" sz="2000" dirty="0"/>
              <a:t>Amber’s shirt was </a:t>
            </a:r>
            <a:r>
              <a:rPr lang="en-GB" sz="2000" b="1" dirty="0">
                <a:solidFill>
                  <a:srgbClr val="FF0000"/>
                </a:solidFill>
              </a:rPr>
              <a:t>really</a:t>
            </a:r>
            <a:r>
              <a:rPr lang="en-GB" sz="2000" dirty="0"/>
              <a:t> clean.</a:t>
            </a:r>
          </a:p>
          <a:p>
            <a:r>
              <a:rPr lang="en-GB" sz="2000" dirty="0"/>
              <a:t>Adverbs can go before or after a verb.</a:t>
            </a:r>
          </a:p>
          <a:p>
            <a:pPr marL="0" indent="0" algn="ctr">
              <a:buNone/>
            </a:pPr>
            <a:r>
              <a:rPr lang="en-GB" sz="2000" dirty="0"/>
              <a:t>The fish swam along </a:t>
            </a:r>
            <a:r>
              <a:rPr lang="en-GB" sz="2000" b="1" dirty="0">
                <a:solidFill>
                  <a:srgbClr val="FF0000"/>
                </a:solidFill>
              </a:rPr>
              <a:t>happily</a:t>
            </a:r>
            <a:r>
              <a:rPr lang="en-GB" sz="2000" dirty="0"/>
              <a:t>.</a:t>
            </a:r>
          </a:p>
          <a:p>
            <a:pPr marL="0" indent="0">
              <a:buNone/>
            </a:pPr>
            <a:r>
              <a:rPr lang="en-GB" sz="2000" dirty="0"/>
              <a:t>Adverbs can also show how likely something is to happen: </a:t>
            </a:r>
            <a:r>
              <a:rPr lang="en-GB" sz="2000" b="1" dirty="0">
                <a:solidFill>
                  <a:srgbClr val="FF0000"/>
                </a:solidFill>
              </a:rPr>
              <a:t>Perhaps</a:t>
            </a:r>
            <a:r>
              <a:rPr lang="en-GB" sz="2000" dirty="0"/>
              <a:t> the game will finish goalless.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2"/>
              </a:rPr>
              <a:t>www.keystage2literacy.co.uk</a:t>
            </a:r>
            <a:r>
              <a:rPr lang="en-GB" sz="1200" dirty="0"/>
              <a:t> </a:t>
            </a:r>
          </a:p>
        </p:txBody>
      </p:sp>
      <p:pic>
        <p:nvPicPr>
          <p:cNvPr id="5" name="Picture 4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3"/>
          <a:srcRect l="28256" t="20261" r="9593" b="10233"/>
          <a:stretch/>
        </p:blipFill>
        <p:spPr>
          <a:xfrm>
            <a:off x="7808899" y="99895"/>
            <a:ext cx="1244724" cy="92801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9752" y="5893707"/>
            <a:ext cx="1634358" cy="719958"/>
          </a:xfrm>
          <a:prstGeom prst="ellipse">
            <a:avLst/>
          </a:prstGeom>
          <a:solidFill>
            <a:srgbClr val="B94F63"/>
          </a:solidFill>
          <a:ln>
            <a:solidFill>
              <a:srgbClr val="B94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/>
              <a:t>12 &amp; 13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" y="5597994"/>
            <a:ext cx="1088935" cy="1154171"/>
          </a:xfrm>
          <a:prstGeom prst="rect">
            <a:avLst/>
          </a:prstGeom>
        </p:spPr>
      </p:pic>
      <p:pic>
        <p:nvPicPr>
          <p:cNvPr id="9" name="Content Placeholder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31" y="4708632"/>
            <a:ext cx="2571092" cy="20435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6200000">
            <a:off x="5190654" y="5499565"/>
            <a:ext cx="21220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YouTube Zone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8650" y="774382"/>
            <a:ext cx="4620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 I Need To Know?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2531" y="1357144"/>
            <a:ext cx="2571092" cy="3196424"/>
          </a:xfrm>
          <a:prstGeom prst="rect">
            <a:avLst/>
          </a:prstGeom>
          <a:solidFill>
            <a:srgbClr val="E6E24C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u="sng" dirty="0">
                <a:solidFill>
                  <a:schemeClr val="tx1"/>
                </a:solidFill>
              </a:rPr>
              <a:t>Different Types of Adverb</a:t>
            </a:r>
          </a:p>
          <a:p>
            <a:r>
              <a:rPr lang="en-GB" dirty="0">
                <a:solidFill>
                  <a:schemeClr val="tx1"/>
                </a:solidFill>
              </a:rPr>
              <a:t>-</a:t>
            </a:r>
            <a:r>
              <a:rPr lang="en-GB" dirty="0" err="1">
                <a:solidFill>
                  <a:schemeClr val="tx1"/>
                </a:solidFill>
              </a:rPr>
              <a:t>ly</a:t>
            </a:r>
            <a:r>
              <a:rPr lang="en-GB" dirty="0">
                <a:solidFill>
                  <a:schemeClr val="tx1"/>
                </a:solidFill>
              </a:rPr>
              <a:t> adverbs after a verb:</a:t>
            </a:r>
          </a:p>
          <a:p>
            <a:r>
              <a:rPr lang="en-GB" dirty="0">
                <a:solidFill>
                  <a:schemeClr val="tx1"/>
                </a:solidFill>
              </a:rPr>
              <a:t>stood </a:t>
            </a:r>
            <a:r>
              <a:rPr lang="en-GB" b="1" dirty="0">
                <a:solidFill>
                  <a:srgbClr val="FF0000"/>
                </a:solidFill>
              </a:rPr>
              <a:t>quietly</a:t>
            </a:r>
            <a:r>
              <a:rPr lang="en-GB" dirty="0">
                <a:solidFill>
                  <a:schemeClr val="tx1"/>
                </a:solidFill>
              </a:rPr>
              <a:t>, waited </a:t>
            </a:r>
            <a:r>
              <a:rPr lang="en-GB" b="1" dirty="0">
                <a:solidFill>
                  <a:srgbClr val="FF0000"/>
                </a:solidFill>
              </a:rPr>
              <a:t>patiently</a:t>
            </a:r>
          </a:p>
          <a:p>
            <a:r>
              <a:rPr lang="en-GB" dirty="0">
                <a:solidFill>
                  <a:schemeClr val="tx1"/>
                </a:solidFill>
              </a:rPr>
              <a:t>To describe an adjective:</a:t>
            </a:r>
          </a:p>
          <a:p>
            <a:r>
              <a:rPr lang="en-GB" dirty="0">
                <a:solidFill>
                  <a:schemeClr val="tx1"/>
                </a:solidFill>
              </a:rPr>
              <a:t>very, quite, extremely, really, nearly</a:t>
            </a:r>
          </a:p>
          <a:p>
            <a:r>
              <a:rPr lang="en-GB" dirty="0">
                <a:solidFill>
                  <a:schemeClr val="tx1"/>
                </a:solidFill>
              </a:rPr>
              <a:t>Before a verb:</a:t>
            </a:r>
          </a:p>
          <a:p>
            <a:r>
              <a:rPr lang="en-GB" b="1" dirty="0">
                <a:solidFill>
                  <a:srgbClr val="FF0000"/>
                </a:solidFill>
              </a:rPr>
              <a:t>secretly</a:t>
            </a:r>
            <a:r>
              <a:rPr lang="en-GB" dirty="0">
                <a:solidFill>
                  <a:schemeClr val="tx1"/>
                </a:solidFill>
              </a:rPr>
              <a:t> followed him</a:t>
            </a:r>
          </a:p>
          <a:p>
            <a:r>
              <a:rPr lang="en-GB" b="1" i="1" dirty="0">
                <a:solidFill>
                  <a:schemeClr val="tx1"/>
                </a:solidFill>
              </a:rPr>
              <a:t>Not all words ending in    -</a:t>
            </a:r>
            <a:r>
              <a:rPr lang="en-GB" b="1" i="1" dirty="0" err="1">
                <a:solidFill>
                  <a:schemeClr val="tx1"/>
                </a:solidFill>
              </a:rPr>
              <a:t>ly</a:t>
            </a:r>
            <a:r>
              <a:rPr lang="en-GB" b="1" i="1" dirty="0">
                <a:solidFill>
                  <a:schemeClr val="tx1"/>
                </a:solidFill>
              </a:rPr>
              <a:t> are adverbs!</a:t>
            </a:r>
          </a:p>
        </p:txBody>
      </p:sp>
      <p:sp>
        <p:nvSpPr>
          <p:cNvPr id="16" name="Rectangle: Rounded Corners 15">
            <a:hlinkClick r:id="" action="ppaction://noaction"/>
          </p:cNvPr>
          <p:cNvSpPr/>
          <p:nvPr/>
        </p:nvSpPr>
        <p:spPr>
          <a:xfrm>
            <a:off x="4468017" y="5666972"/>
            <a:ext cx="1355835" cy="7252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Before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62627" y="5468558"/>
            <a:ext cx="20083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Taster Questions:</a:t>
            </a:r>
          </a:p>
        </p:txBody>
      </p:sp>
    </p:spTree>
    <p:extLst>
      <p:ext uri="{BB962C8B-B14F-4D97-AF65-F5344CB8AC3E}">
        <p14:creationId xmlns:p14="http://schemas.microsoft.com/office/powerpoint/2010/main" val="114883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781"/>
          </a:xfrm>
        </p:spPr>
        <p:txBody>
          <a:bodyPr>
            <a:normAutofit fontScale="90000"/>
          </a:bodyPr>
          <a:lstStyle/>
          <a:p>
            <a:r>
              <a:rPr lang="en-GB" dirty="0"/>
              <a:t>Present and Past Tense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7145"/>
            <a:ext cx="5435882" cy="4157870"/>
          </a:xfrm>
        </p:spPr>
        <p:txBody>
          <a:bodyPr>
            <a:normAutofit/>
          </a:bodyPr>
          <a:lstStyle/>
          <a:p>
            <a:r>
              <a:rPr lang="en-GB" sz="2000" dirty="0"/>
              <a:t>Verb tenses tell you </a:t>
            </a:r>
            <a:r>
              <a:rPr lang="en-GB" sz="2000" b="1" dirty="0"/>
              <a:t>when</a:t>
            </a:r>
            <a:r>
              <a:rPr lang="en-GB" sz="2000" dirty="0"/>
              <a:t> something happens.</a:t>
            </a:r>
          </a:p>
          <a:p>
            <a:r>
              <a:rPr lang="en-GB" sz="2000" dirty="0"/>
              <a:t>In past tense, we often add –</a:t>
            </a:r>
            <a:r>
              <a:rPr lang="en-GB" sz="2000" dirty="0" err="1"/>
              <a:t>ed</a:t>
            </a:r>
            <a:r>
              <a:rPr lang="en-GB" sz="2000" dirty="0"/>
              <a:t> (</a:t>
            </a:r>
            <a:r>
              <a:rPr lang="en-GB" sz="2000" b="1" dirty="0"/>
              <a:t>NOT</a:t>
            </a:r>
            <a:r>
              <a:rPr lang="en-GB" sz="2000" dirty="0"/>
              <a:t> always)</a:t>
            </a:r>
          </a:p>
          <a:p>
            <a:pPr marL="0" indent="0" algn="ctr">
              <a:buNone/>
            </a:pPr>
            <a:r>
              <a:rPr lang="en-GB" sz="2000" dirty="0"/>
              <a:t>walk &gt; walked; shout &gt; shouted; shop &gt; shopped</a:t>
            </a:r>
          </a:p>
          <a:p>
            <a:r>
              <a:rPr lang="en-GB" sz="2000" dirty="0"/>
              <a:t>In future tense, you can add ‘will’ before the verb</a:t>
            </a:r>
          </a:p>
          <a:p>
            <a:pPr marL="0" indent="0" algn="ctr">
              <a:buNone/>
            </a:pPr>
            <a:r>
              <a:rPr lang="en-GB" sz="2000" dirty="0"/>
              <a:t>I talk</a:t>
            </a:r>
            <a:r>
              <a:rPr lang="en-GB" sz="2000" b="1" dirty="0"/>
              <a:t>ed</a:t>
            </a:r>
            <a:r>
              <a:rPr lang="en-GB" sz="2000" dirty="0"/>
              <a:t>.		     I talk.		I </a:t>
            </a:r>
            <a:r>
              <a:rPr lang="en-GB" sz="2000" b="1" dirty="0"/>
              <a:t>will</a:t>
            </a:r>
            <a:r>
              <a:rPr lang="en-GB" sz="2000" dirty="0"/>
              <a:t> talk.</a:t>
            </a:r>
          </a:p>
          <a:p>
            <a:pPr marL="0" indent="0" algn="ctr">
              <a:buNone/>
            </a:pPr>
            <a:r>
              <a:rPr lang="en-GB" sz="2000" dirty="0"/>
              <a:t>(Past)		(Present)	(Future)</a:t>
            </a:r>
          </a:p>
          <a:p>
            <a:r>
              <a:rPr lang="en-GB" sz="2000" dirty="0"/>
              <a:t>You can also the use the verb ‘to be’</a:t>
            </a:r>
          </a:p>
          <a:p>
            <a:pPr marL="0" indent="0" algn="ctr">
              <a:buNone/>
            </a:pPr>
            <a:r>
              <a:rPr lang="en-GB" sz="2000" dirty="0"/>
              <a:t>We </a:t>
            </a:r>
            <a:r>
              <a:rPr lang="en-GB" sz="2000" b="1" dirty="0">
                <a:solidFill>
                  <a:srgbClr val="FF0000"/>
                </a:solidFill>
              </a:rPr>
              <a:t>are flying </a:t>
            </a:r>
            <a:r>
              <a:rPr lang="en-GB" sz="2000" dirty="0"/>
              <a:t>to Mars. (Present Progressive)</a:t>
            </a:r>
          </a:p>
          <a:p>
            <a:pPr marL="0" indent="0" algn="ctr">
              <a:buNone/>
            </a:pPr>
            <a:r>
              <a:rPr lang="en-GB" sz="2000" dirty="0"/>
              <a:t>We </a:t>
            </a:r>
            <a:r>
              <a:rPr lang="en-GB" sz="2000" b="1" dirty="0">
                <a:solidFill>
                  <a:srgbClr val="FF0000"/>
                </a:solidFill>
              </a:rPr>
              <a:t>were flying </a:t>
            </a:r>
            <a:r>
              <a:rPr lang="en-GB" sz="2000" dirty="0"/>
              <a:t>to Mars. (Past Progressive)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2"/>
              </a:rPr>
              <a:t>www.keystage2literacy.co.uk</a:t>
            </a:r>
            <a:r>
              <a:rPr lang="en-GB" sz="1200" dirty="0"/>
              <a:t> </a:t>
            </a:r>
          </a:p>
        </p:txBody>
      </p:sp>
      <p:pic>
        <p:nvPicPr>
          <p:cNvPr id="5" name="Picture 4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3"/>
          <a:srcRect l="28256" t="20261" r="9593" b="10233"/>
          <a:stretch/>
        </p:blipFill>
        <p:spPr>
          <a:xfrm>
            <a:off x="7808899" y="99895"/>
            <a:ext cx="1244724" cy="92801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9752" y="5888452"/>
            <a:ext cx="1634358" cy="719958"/>
          </a:xfrm>
          <a:prstGeom prst="ellipse">
            <a:avLst/>
          </a:prstGeom>
          <a:solidFill>
            <a:srgbClr val="B94F63"/>
          </a:solidFill>
          <a:ln>
            <a:solidFill>
              <a:srgbClr val="B94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/>
              <a:t>7 &amp; 53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" y="5592739"/>
            <a:ext cx="1088935" cy="1154171"/>
          </a:xfrm>
          <a:prstGeom prst="rect">
            <a:avLst/>
          </a:prstGeom>
        </p:spPr>
      </p:pic>
      <p:pic>
        <p:nvPicPr>
          <p:cNvPr id="9" name="Content Placeholder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31" y="4708633"/>
            <a:ext cx="2571092" cy="20435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6200000">
            <a:off x="5190654" y="5499566"/>
            <a:ext cx="21220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YouTube Zone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2127" y="774382"/>
            <a:ext cx="4620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 I Need To Know?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2531" y="1357144"/>
            <a:ext cx="2571092" cy="3196424"/>
          </a:xfrm>
          <a:prstGeom prst="rect">
            <a:avLst/>
          </a:prstGeom>
          <a:solidFill>
            <a:srgbClr val="E6E24C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Remember:</a:t>
            </a:r>
          </a:p>
          <a:p>
            <a:r>
              <a:rPr lang="en-GB" dirty="0">
                <a:solidFill>
                  <a:schemeClr val="tx1"/>
                </a:solidFill>
              </a:rPr>
              <a:t>The verb needs to agree with the subject.</a:t>
            </a:r>
          </a:p>
          <a:p>
            <a:r>
              <a:rPr lang="en-GB" dirty="0">
                <a:solidFill>
                  <a:schemeClr val="tx1"/>
                </a:solidFill>
              </a:rPr>
              <a:t>The dog </a:t>
            </a:r>
            <a:r>
              <a:rPr lang="en-GB" b="1" dirty="0">
                <a:solidFill>
                  <a:srgbClr val="FF0000"/>
                </a:solidFill>
              </a:rPr>
              <a:t>eat </a:t>
            </a:r>
            <a:r>
              <a:rPr lang="en-GB" dirty="0">
                <a:solidFill>
                  <a:schemeClr val="tx1"/>
                </a:solidFill>
              </a:rPr>
              <a:t>my homework &gt; the dog </a:t>
            </a:r>
            <a:r>
              <a:rPr lang="en-GB" b="1" dirty="0">
                <a:solidFill>
                  <a:srgbClr val="FF0000"/>
                </a:solidFill>
              </a:rPr>
              <a:t>ate</a:t>
            </a:r>
          </a:p>
          <a:p>
            <a:r>
              <a:rPr lang="en-GB" dirty="0">
                <a:solidFill>
                  <a:schemeClr val="tx1"/>
                </a:solidFill>
              </a:rPr>
              <a:t>You </a:t>
            </a:r>
            <a:r>
              <a:rPr lang="en-GB" b="1" dirty="0">
                <a:solidFill>
                  <a:srgbClr val="FF0000"/>
                </a:solidFill>
              </a:rPr>
              <a:t>is</a:t>
            </a:r>
            <a:r>
              <a:rPr lang="en-GB" dirty="0">
                <a:solidFill>
                  <a:schemeClr val="tx1"/>
                </a:solidFill>
              </a:rPr>
              <a:t> doing the washing up tonight &gt; you </a:t>
            </a:r>
            <a:r>
              <a:rPr lang="en-GB" b="1" dirty="0">
                <a:solidFill>
                  <a:srgbClr val="FF0000"/>
                </a:solidFill>
              </a:rPr>
              <a:t>are</a:t>
            </a:r>
          </a:p>
        </p:txBody>
      </p:sp>
      <p:sp>
        <p:nvSpPr>
          <p:cNvPr id="16" name="Rectangle: Rounded Corners 15">
            <a:hlinkClick r:id="" action="ppaction://noaction"/>
          </p:cNvPr>
          <p:cNvSpPr/>
          <p:nvPr/>
        </p:nvSpPr>
        <p:spPr>
          <a:xfrm>
            <a:off x="4468017" y="5666972"/>
            <a:ext cx="1355835" cy="7252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Before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62627" y="5468558"/>
            <a:ext cx="20083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Taster Questions:</a:t>
            </a:r>
          </a:p>
        </p:txBody>
      </p:sp>
    </p:spTree>
    <p:extLst>
      <p:ext uri="{BB962C8B-B14F-4D97-AF65-F5344CB8AC3E}">
        <p14:creationId xmlns:p14="http://schemas.microsoft.com/office/powerpoint/2010/main" val="2199690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781"/>
          </a:xfrm>
        </p:spPr>
        <p:txBody>
          <a:bodyPr>
            <a:normAutofit fontScale="90000"/>
          </a:bodyPr>
          <a:lstStyle/>
          <a:p>
            <a:r>
              <a:rPr lang="en-GB" dirty="0"/>
              <a:t>Coordination/Subordination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196" y="4893714"/>
            <a:ext cx="5438336" cy="681622"/>
          </a:xfrm>
        </p:spPr>
        <p:txBody>
          <a:bodyPr/>
          <a:lstStyle/>
          <a:p>
            <a:pPr marL="350838" lvl="1" indent="-236538">
              <a:spcBef>
                <a:spcPct val="50000"/>
              </a:spcBef>
              <a:buSzPct val="120000"/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2"/>
              </a:rPr>
              <a:t>www.keystage2literacy.co.uk</a:t>
            </a:r>
            <a:r>
              <a:rPr lang="en-GB" sz="1200" dirty="0"/>
              <a:t> </a:t>
            </a:r>
          </a:p>
        </p:txBody>
      </p:sp>
      <p:pic>
        <p:nvPicPr>
          <p:cNvPr id="5" name="Picture 4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3"/>
          <a:srcRect l="28256" t="20261" r="9593" b="10233"/>
          <a:stretch/>
        </p:blipFill>
        <p:spPr>
          <a:xfrm>
            <a:off x="7808899" y="99895"/>
            <a:ext cx="1244724" cy="92801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9752" y="5888452"/>
            <a:ext cx="1634358" cy="719958"/>
          </a:xfrm>
          <a:prstGeom prst="ellipse">
            <a:avLst/>
          </a:prstGeom>
          <a:solidFill>
            <a:srgbClr val="B94F63"/>
          </a:solidFill>
          <a:ln>
            <a:solidFill>
              <a:srgbClr val="B94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/>
              <a:t>20 &amp; 21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" y="5592739"/>
            <a:ext cx="1088935" cy="1154171"/>
          </a:xfrm>
          <a:prstGeom prst="rect">
            <a:avLst/>
          </a:prstGeom>
        </p:spPr>
      </p:pic>
      <p:pic>
        <p:nvPicPr>
          <p:cNvPr id="9" name="Content Placeholder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31" y="4708632"/>
            <a:ext cx="2571092" cy="20435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6200000">
            <a:off x="5190654" y="5499565"/>
            <a:ext cx="21220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YouTube Zone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8650" y="800606"/>
            <a:ext cx="4620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 I Need To Know?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2531" y="1357144"/>
            <a:ext cx="2571092" cy="3196424"/>
          </a:xfrm>
          <a:prstGeom prst="rect">
            <a:avLst/>
          </a:prstGeom>
          <a:solidFill>
            <a:srgbClr val="E6E24C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GB" dirty="0">
                <a:solidFill>
                  <a:schemeClr val="tx1"/>
                </a:solidFill>
              </a:rPr>
              <a:t>Examples:</a:t>
            </a:r>
          </a:p>
          <a:p>
            <a:pPr marL="0" lvl="1"/>
            <a:r>
              <a:rPr lang="en-US" dirty="0">
                <a:solidFill>
                  <a:schemeClr val="tx1"/>
                </a:solidFill>
              </a:rPr>
              <a:t>The dog ate Marvin’s favourite tie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and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the cat rubbed white hair on Marvin’s black suit.</a:t>
            </a:r>
          </a:p>
          <a:p>
            <a:pPr marL="0" lvl="1"/>
            <a:r>
              <a:rPr lang="en-US" dirty="0">
                <a:solidFill>
                  <a:schemeClr val="tx1"/>
                </a:solidFill>
              </a:rPr>
              <a:t>Marvin was late to the interview </a:t>
            </a:r>
            <a:r>
              <a:rPr lang="en-US" i="1" dirty="0">
                <a:solidFill>
                  <a:srgbClr val="FF0000"/>
                </a:solidFill>
              </a:rPr>
              <a:t>because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he tried to clean his suit.</a:t>
            </a:r>
          </a:p>
          <a:p>
            <a:pPr marL="0" lvl="1"/>
            <a:r>
              <a:rPr lang="en-US" i="1" dirty="0">
                <a:solidFill>
                  <a:srgbClr val="FF0000"/>
                </a:solidFill>
              </a:rPr>
              <a:t>Even though </a:t>
            </a:r>
            <a:r>
              <a:rPr lang="en-US" dirty="0">
                <a:solidFill>
                  <a:schemeClr val="tx1"/>
                </a:solidFill>
              </a:rPr>
              <a:t>Marvin was incredibly nervous</a:t>
            </a:r>
            <a:r>
              <a:rPr lang="en-US" i="1" dirty="0">
                <a:solidFill>
                  <a:srgbClr val="FF0000"/>
                </a:solidFill>
              </a:rPr>
              <a:t>,</a:t>
            </a:r>
            <a:r>
              <a:rPr lang="en-US" dirty="0">
                <a:solidFill>
                  <a:schemeClr val="tx1"/>
                </a:solidFill>
              </a:rPr>
              <a:t> he still got the job.</a:t>
            </a:r>
          </a:p>
        </p:txBody>
      </p:sp>
      <p:sp>
        <p:nvSpPr>
          <p:cNvPr id="16" name="Rectangle: Rounded Corners 15">
            <a:hlinkClick r:id="" action="ppaction://noaction"/>
          </p:cNvPr>
          <p:cNvSpPr/>
          <p:nvPr/>
        </p:nvSpPr>
        <p:spPr>
          <a:xfrm>
            <a:off x="4468017" y="5666972"/>
            <a:ext cx="1355835" cy="7252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Before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62627" y="5468558"/>
            <a:ext cx="20083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Taster Questions: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236527"/>
              </p:ext>
            </p:extLst>
          </p:nvPr>
        </p:nvGraphicFramePr>
        <p:xfrm>
          <a:off x="628650" y="1429133"/>
          <a:ext cx="5435882" cy="391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941">
                  <a:extLst>
                    <a:ext uri="{9D8B030D-6E8A-4147-A177-3AD203B41FA5}">
                      <a16:colId xmlns="" xmlns:a16="http://schemas.microsoft.com/office/drawing/2014/main" val="2913051666"/>
                    </a:ext>
                  </a:extLst>
                </a:gridCol>
                <a:gridCol w="2717941">
                  <a:extLst>
                    <a:ext uri="{9D8B030D-6E8A-4147-A177-3AD203B41FA5}">
                      <a16:colId xmlns="" xmlns:a16="http://schemas.microsoft.com/office/drawing/2014/main" val="3717877817"/>
                    </a:ext>
                  </a:extLst>
                </a:gridCol>
              </a:tblGrid>
              <a:tr h="274997">
                <a:tc>
                  <a:txBody>
                    <a:bodyPr/>
                    <a:lstStyle/>
                    <a:p>
                      <a:r>
                        <a:rPr lang="en-GB" dirty="0"/>
                        <a:t>Coordination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Subordination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1176551"/>
                  </a:ext>
                </a:extLst>
              </a:tr>
              <a:tr h="2893124">
                <a:tc>
                  <a:txBody>
                    <a:bodyPr/>
                    <a:lstStyle/>
                    <a:p>
                      <a:pPr marL="0" lvl="0" indent="-342900">
                        <a:spcBef>
                          <a:spcPct val="50000"/>
                        </a:spcBef>
                        <a:buSzPct val="120000"/>
                        <a:defRPr/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Coordination gives</a:t>
                      </a:r>
                      <a:r>
                        <a:rPr lang="en-US" sz="1800" b="0" i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equal attention </a:t>
                      </a:r>
                      <a:r>
                        <a:rPr lang="en-US" sz="1800" b="0" dirty="0">
                          <a:effectLst/>
                          <a:latin typeface="+mn-lt"/>
                        </a:rPr>
                        <a:t>to</a:t>
                      </a:r>
                      <a:r>
                        <a:rPr lang="en-US" sz="1800" b="0" i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two</a:t>
                      </a:r>
                      <a:r>
                        <a:rPr lang="en-US" sz="1800" b="0" i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dirty="0">
                          <a:effectLst/>
                          <a:latin typeface="+mn-lt"/>
                        </a:rPr>
                        <a:t>items. Both parts of the sentence could stand alone. Main Clause + Main Clause</a:t>
                      </a:r>
                    </a:p>
                    <a:p>
                      <a:pPr marL="0" lvl="0" indent="-342900">
                        <a:spcBef>
                          <a:spcPct val="50000"/>
                        </a:spcBef>
                        <a:buSzPct val="120000"/>
                        <a:defRPr/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Use coordinating conjunctions: </a:t>
                      </a:r>
                      <a:r>
                        <a:rPr lang="en-US" sz="1800" b="0" i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for</a:t>
                      </a:r>
                      <a:r>
                        <a:rPr lang="en-US" sz="1800" b="0" dirty="0">
                          <a:effectLst/>
                          <a:latin typeface="+mn-lt"/>
                        </a:rPr>
                        <a:t>, </a:t>
                      </a:r>
                      <a:r>
                        <a:rPr lang="en-US" sz="1800" b="0" i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lang="en-US" sz="1800" b="0" dirty="0">
                          <a:effectLst/>
                          <a:latin typeface="+mn-lt"/>
                        </a:rPr>
                        <a:t>, </a:t>
                      </a:r>
                      <a:r>
                        <a:rPr lang="en-US" sz="1800" b="0" i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nor</a:t>
                      </a:r>
                      <a:r>
                        <a:rPr lang="en-US" sz="1800" b="0" dirty="0">
                          <a:effectLst/>
                          <a:latin typeface="+mn-lt"/>
                        </a:rPr>
                        <a:t>, </a:t>
                      </a:r>
                      <a:r>
                        <a:rPr lang="en-US" sz="1800" b="0" i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but</a:t>
                      </a:r>
                      <a:r>
                        <a:rPr lang="en-US" sz="1800" b="0" dirty="0">
                          <a:effectLst/>
                          <a:latin typeface="+mn-lt"/>
                        </a:rPr>
                        <a:t>, </a:t>
                      </a:r>
                      <a:r>
                        <a:rPr lang="en-US" sz="1800" b="0" i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or</a:t>
                      </a:r>
                      <a:r>
                        <a:rPr lang="en-US" sz="1800" b="0" dirty="0">
                          <a:effectLst/>
                          <a:latin typeface="+mn-lt"/>
                        </a:rPr>
                        <a:t>, </a:t>
                      </a:r>
                      <a:r>
                        <a:rPr lang="en-US" sz="1800" b="0" i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yet</a:t>
                      </a:r>
                      <a:r>
                        <a:rPr lang="en-US" sz="1800" b="0" dirty="0">
                          <a:effectLst/>
                          <a:latin typeface="+mn-lt"/>
                        </a:rPr>
                        <a:t>, and </a:t>
                      </a:r>
                      <a:r>
                        <a:rPr lang="en-US" sz="1800" b="0" i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so</a:t>
                      </a:r>
                      <a:r>
                        <a:rPr lang="en-US" sz="1800" b="0" dirty="0">
                          <a:effectLst/>
                          <a:latin typeface="+mn-lt"/>
                        </a:rPr>
                        <a:t>. (FANBOYS)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-342900">
                        <a:spcBef>
                          <a:spcPct val="50000"/>
                        </a:spcBef>
                        <a:buSzPct val="120000"/>
                        <a:defRPr/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Subordination gives </a:t>
                      </a:r>
                      <a:r>
                        <a:rPr lang="en-US" sz="1800" b="0" i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less attention</a:t>
                      </a:r>
                      <a:r>
                        <a:rPr lang="en-US" sz="1800" b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dirty="0">
                          <a:effectLst/>
                          <a:latin typeface="+mn-lt"/>
                        </a:rPr>
                        <a:t>to </a:t>
                      </a:r>
                      <a:r>
                        <a:rPr lang="en-US" sz="1800" b="0" i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one</a:t>
                      </a:r>
                      <a:r>
                        <a:rPr lang="en-US" sz="1800" b="0" dirty="0">
                          <a:effectLst/>
                          <a:latin typeface="+mn-lt"/>
                        </a:rPr>
                        <a:t> idea so that the</a:t>
                      </a:r>
                      <a:r>
                        <a:rPr lang="en-US" sz="1800" b="0" i="1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other</a:t>
                      </a:r>
                      <a:r>
                        <a:rPr lang="en-US" sz="1800" b="0" i="1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dirty="0">
                          <a:effectLst/>
                          <a:latin typeface="+mn-lt"/>
                        </a:rPr>
                        <a:t>has emphasis.</a:t>
                      </a:r>
                    </a:p>
                    <a:p>
                      <a:pPr marL="0" lvl="0" indent="-342900">
                        <a:spcBef>
                          <a:spcPct val="50000"/>
                        </a:spcBef>
                        <a:buSzPct val="120000"/>
                        <a:defRPr/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Use subordinate conjunctions, such as </a:t>
                      </a:r>
                      <a:r>
                        <a:rPr lang="en-US" sz="1800" b="0" i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because</a:t>
                      </a:r>
                      <a:r>
                        <a:rPr lang="en-US" sz="1800" b="0" dirty="0">
                          <a:effectLst/>
                          <a:latin typeface="+mn-lt"/>
                        </a:rPr>
                        <a:t>, </a:t>
                      </a:r>
                      <a:r>
                        <a:rPr lang="en-US" sz="1800" b="0" i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even though</a:t>
                      </a:r>
                      <a:r>
                        <a:rPr lang="en-US" sz="1800" b="0" dirty="0">
                          <a:effectLst/>
                          <a:latin typeface="+mn-lt"/>
                        </a:rPr>
                        <a:t>, and </a:t>
                      </a:r>
                      <a:r>
                        <a:rPr lang="en-US" sz="1800" b="0" i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when</a:t>
                      </a:r>
                      <a:r>
                        <a:rPr lang="en-US" sz="1800" b="0" dirty="0">
                          <a:effectLst/>
                          <a:latin typeface="+mn-lt"/>
                        </a:rPr>
                        <a:t>. </a:t>
                      </a:r>
                    </a:p>
                    <a:p>
                      <a:endParaRPr lang="en-GB" b="0" dirty="0">
                        <a:effectLst/>
                        <a:latin typeface="+mn-lt"/>
                      </a:endParaRPr>
                    </a:p>
                    <a:p>
                      <a:r>
                        <a:rPr lang="en-GB" b="0" dirty="0">
                          <a:effectLst/>
                          <a:latin typeface="+mn-lt"/>
                        </a:rPr>
                        <a:t>Subordinate</a:t>
                      </a:r>
                      <a:r>
                        <a:rPr lang="en-GB" b="0" baseline="0" dirty="0">
                          <a:effectLst/>
                          <a:latin typeface="+mn-lt"/>
                        </a:rPr>
                        <a:t> conjunctions can be used at the </a:t>
                      </a:r>
                      <a:r>
                        <a:rPr lang="en-GB" sz="2000" b="0" i="1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beginning</a:t>
                      </a:r>
                      <a:r>
                        <a:rPr lang="en-GB" b="0" baseline="0" dirty="0">
                          <a:effectLst/>
                          <a:latin typeface="+mn-lt"/>
                        </a:rPr>
                        <a:t> of a sentence.</a:t>
                      </a:r>
                      <a:endParaRPr lang="en-GB" b="0" dirty="0"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2151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0108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781"/>
          </a:xfrm>
        </p:spPr>
        <p:txBody>
          <a:bodyPr>
            <a:normAutofit fontScale="90000"/>
          </a:bodyPr>
          <a:lstStyle/>
          <a:p>
            <a:r>
              <a:rPr lang="en-GB" dirty="0"/>
              <a:t>Commands and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097" y="1398437"/>
            <a:ext cx="5712435" cy="4149770"/>
          </a:xfrm>
        </p:spPr>
        <p:txBody>
          <a:bodyPr>
            <a:normAutofit lnSpcReduction="10000"/>
          </a:bodyPr>
          <a:lstStyle/>
          <a:p>
            <a:r>
              <a:rPr lang="en-GB" sz="2000" b="1" u="sng" dirty="0">
                <a:solidFill>
                  <a:srgbClr val="FF0000"/>
                </a:solidFill>
              </a:rPr>
              <a:t>Commands</a:t>
            </a:r>
            <a:r>
              <a:rPr lang="en-GB" sz="2000" dirty="0"/>
              <a:t> give instructions or orders. They tell you what to do e.g. ‘don’t run!’ or ‘please go!’</a:t>
            </a:r>
          </a:p>
          <a:p>
            <a:r>
              <a:rPr lang="en-GB" sz="2000" dirty="0"/>
              <a:t>Commands always have a verb that gives an order such as ‘</a:t>
            </a:r>
            <a:r>
              <a:rPr lang="en-GB" sz="2000" dirty="0">
                <a:solidFill>
                  <a:srgbClr val="FF0000"/>
                </a:solidFill>
              </a:rPr>
              <a:t>look</a:t>
            </a:r>
            <a:r>
              <a:rPr lang="en-GB" sz="2000" dirty="0"/>
              <a:t> behind you,’ ‘</a:t>
            </a:r>
            <a:r>
              <a:rPr lang="en-GB" sz="2000" dirty="0">
                <a:solidFill>
                  <a:srgbClr val="FF0000"/>
                </a:solidFill>
              </a:rPr>
              <a:t>turn</a:t>
            </a:r>
            <a:r>
              <a:rPr lang="en-GB" sz="2000" dirty="0"/>
              <a:t> around’ or ‘</a:t>
            </a:r>
            <a:r>
              <a:rPr lang="en-GB" sz="2000" dirty="0">
                <a:solidFill>
                  <a:srgbClr val="FF0000"/>
                </a:solidFill>
              </a:rPr>
              <a:t>put</a:t>
            </a:r>
            <a:r>
              <a:rPr lang="en-GB" sz="2000" dirty="0"/>
              <a:t> the cake in the oven.’</a:t>
            </a:r>
          </a:p>
          <a:p>
            <a:r>
              <a:rPr lang="en-GB" sz="2000" dirty="0"/>
              <a:t>Sometimes a question can be turned into a command: ‘Can you make the dinner?’ </a:t>
            </a:r>
            <a:r>
              <a:rPr lang="en-GB" sz="2000" dirty="0">
                <a:sym typeface="Wingdings" panose="05000000000000000000" pitchFamily="2" charset="2"/>
              </a:rPr>
              <a:t> ‘Make the dinner!’</a:t>
            </a:r>
          </a:p>
          <a:p>
            <a:r>
              <a:rPr lang="en-GB" sz="2000" b="1" u="sng" dirty="0">
                <a:solidFill>
                  <a:srgbClr val="FF0000"/>
                </a:solidFill>
                <a:sym typeface="Wingdings" panose="05000000000000000000" pitchFamily="2" charset="2"/>
              </a:rPr>
              <a:t>Statements</a:t>
            </a:r>
            <a:r>
              <a:rPr lang="en-GB" sz="2000" dirty="0">
                <a:sym typeface="Wingdings" panose="05000000000000000000" pitchFamily="2" charset="2"/>
              </a:rPr>
              <a:t> usually give information and tell you something.</a:t>
            </a:r>
          </a:p>
          <a:p>
            <a:r>
              <a:rPr lang="en-GB" sz="2000" dirty="0">
                <a:sym typeface="Wingdings" panose="05000000000000000000" pitchFamily="2" charset="2"/>
              </a:rPr>
              <a:t>Often, the subject comes first, followed by the verb and the object e.g. ‘Chris likes Jaffa Cakes.’</a:t>
            </a:r>
          </a:p>
          <a:p>
            <a:r>
              <a:rPr lang="en-GB" sz="2000" dirty="0">
                <a:sym typeface="Wingdings" panose="05000000000000000000" pitchFamily="2" charset="2"/>
              </a:rPr>
              <a:t>Statements can be made more complicated by describing the subject and the verb.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2"/>
              </a:rPr>
              <a:t>www.keystage2literacy.co.uk</a:t>
            </a:r>
            <a:r>
              <a:rPr lang="en-GB" sz="1200" dirty="0"/>
              <a:t> </a:t>
            </a:r>
          </a:p>
        </p:txBody>
      </p:sp>
      <p:pic>
        <p:nvPicPr>
          <p:cNvPr id="5" name="Picture 4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3"/>
          <a:srcRect l="28256" t="20261" r="9593" b="10233"/>
          <a:stretch/>
        </p:blipFill>
        <p:spPr>
          <a:xfrm>
            <a:off x="7808899" y="99895"/>
            <a:ext cx="1244724" cy="92801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9752" y="5888452"/>
            <a:ext cx="1634358" cy="719958"/>
          </a:xfrm>
          <a:prstGeom prst="ellipse">
            <a:avLst/>
          </a:prstGeom>
          <a:solidFill>
            <a:srgbClr val="B94F63"/>
          </a:solidFill>
          <a:ln>
            <a:solidFill>
              <a:srgbClr val="B94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/>
              <a:t>18 &amp; 19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" y="5592739"/>
            <a:ext cx="1088935" cy="1154171"/>
          </a:xfrm>
          <a:prstGeom prst="rect">
            <a:avLst/>
          </a:prstGeom>
        </p:spPr>
      </p:pic>
      <p:pic>
        <p:nvPicPr>
          <p:cNvPr id="9" name="Content Placeholder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31" y="4708632"/>
            <a:ext cx="2571092" cy="20435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6200000">
            <a:off x="5190654" y="5499565"/>
            <a:ext cx="21220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YouTube Zone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8650" y="774382"/>
            <a:ext cx="4620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 I Need To Know?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2531" y="1357144"/>
            <a:ext cx="2571092" cy="3196424"/>
          </a:xfrm>
          <a:prstGeom prst="rect">
            <a:avLst/>
          </a:prstGeom>
          <a:solidFill>
            <a:srgbClr val="E6E24C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Last Thoughts…</a:t>
            </a:r>
          </a:p>
          <a:p>
            <a:r>
              <a:rPr lang="en-GB" dirty="0">
                <a:solidFill>
                  <a:schemeClr val="tx1"/>
                </a:solidFill>
              </a:rPr>
              <a:t>Use an exclamation mark at the end of a command if it is strong or urgent.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Statements can be rearranged to make questions: ‘The children are hungry.’ </a:t>
            </a: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 ‘Are the children hungry?’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hlinkClick r:id="" action="ppaction://noaction"/>
          </p:cNvPr>
          <p:cNvSpPr/>
          <p:nvPr/>
        </p:nvSpPr>
        <p:spPr>
          <a:xfrm>
            <a:off x="4468017" y="5666972"/>
            <a:ext cx="1355835" cy="7252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Before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62627" y="5468558"/>
            <a:ext cx="20083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Taster Questions:</a:t>
            </a:r>
          </a:p>
        </p:txBody>
      </p:sp>
    </p:spTree>
    <p:extLst>
      <p:ext uri="{BB962C8B-B14F-4D97-AF65-F5344CB8AC3E}">
        <p14:creationId xmlns:p14="http://schemas.microsoft.com/office/powerpoint/2010/main" val="2709337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781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Continuous</a:t>
            </a:r>
            <a:r>
              <a:rPr lang="en-GB" dirty="0"/>
              <a:t> Form of Verbs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748" y="4105845"/>
            <a:ext cx="5607273" cy="1422627"/>
          </a:xfrm>
        </p:spPr>
        <p:txBody>
          <a:bodyPr>
            <a:normAutofit/>
          </a:bodyPr>
          <a:lstStyle/>
          <a:p>
            <a:r>
              <a:rPr lang="en-GB" sz="2000" dirty="0"/>
              <a:t>The continuous form is also known as Present Progressive. It means that it is happening now.</a:t>
            </a:r>
          </a:p>
          <a:p>
            <a:r>
              <a:rPr lang="en-GB" sz="2000" dirty="0"/>
              <a:t>Past progressive means that the action </a:t>
            </a:r>
            <a:r>
              <a:rPr lang="en-GB" sz="2000" b="1" dirty="0"/>
              <a:t>was happening</a:t>
            </a:r>
            <a:r>
              <a:rPr lang="en-GB" sz="2000" dirty="0"/>
              <a:t> in the past. Future means that it </a:t>
            </a:r>
            <a:r>
              <a:rPr lang="en-GB" sz="2000" b="1" dirty="0"/>
              <a:t>will</a:t>
            </a:r>
            <a:r>
              <a:rPr lang="en-GB" sz="20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2"/>
              </a:rPr>
              <a:t>www.keystage2literacy.co.uk</a:t>
            </a:r>
            <a:r>
              <a:rPr lang="en-GB" sz="1200" dirty="0"/>
              <a:t> </a:t>
            </a:r>
          </a:p>
        </p:txBody>
      </p:sp>
      <p:pic>
        <p:nvPicPr>
          <p:cNvPr id="5" name="Picture 4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3"/>
          <a:srcRect l="28256" t="20261" r="9593" b="10233"/>
          <a:stretch/>
        </p:blipFill>
        <p:spPr>
          <a:xfrm>
            <a:off x="7808899" y="99895"/>
            <a:ext cx="1244724" cy="92801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9752" y="5888452"/>
            <a:ext cx="1634358" cy="719958"/>
          </a:xfrm>
          <a:prstGeom prst="ellipse">
            <a:avLst/>
          </a:prstGeom>
          <a:solidFill>
            <a:srgbClr val="B94F63"/>
          </a:solidFill>
          <a:ln>
            <a:solidFill>
              <a:srgbClr val="B94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/>
              <a:t>N/A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" y="5592739"/>
            <a:ext cx="1088935" cy="1154171"/>
          </a:xfrm>
          <a:prstGeom prst="rect">
            <a:avLst/>
          </a:prstGeom>
        </p:spPr>
      </p:pic>
      <p:pic>
        <p:nvPicPr>
          <p:cNvPr id="9" name="Content Placeholder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31" y="4708633"/>
            <a:ext cx="2571092" cy="20435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6200000">
            <a:off x="5190654" y="5499566"/>
            <a:ext cx="21220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YouTube Zone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8650" y="759593"/>
            <a:ext cx="4620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 I Need To Know?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2531" y="1357144"/>
            <a:ext cx="2571092" cy="3196424"/>
          </a:xfrm>
          <a:prstGeom prst="rect">
            <a:avLst/>
          </a:prstGeom>
          <a:solidFill>
            <a:srgbClr val="E6E24C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Examples:</a:t>
            </a:r>
          </a:p>
          <a:p>
            <a:r>
              <a:rPr lang="en-GB" dirty="0">
                <a:solidFill>
                  <a:schemeClr val="tx1"/>
                </a:solidFill>
              </a:rPr>
              <a:t>He </a:t>
            </a:r>
            <a:r>
              <a:rPr lang="en-GB" b="1" dirty="0">
                <a:solidFill>
                  <a:srgbClr val="FF0000"/>
                </a:solidFill>
              </a:rPr>
              <a:t>is</a:t>
            </a:r>
            <a:r>
              <a:rPr lang="en-GB" dirty="0">
                <a:solidFill>
                  <a:schemeClr val="tx1"/>
                </a:solidFill>
              </a:rPr>
              <a:t> baking a cake.</a:t>
            </a:r>
          </a:p>
          <a:p>
            <a:r>
              <a:rPr lang="en-GB" dirty="0">
                <a:solidFill>
                  <a:schemeClr val="tx1"/>
                </a:solidFill>
              </a:rPr>
              <a:t>They </a:t>
            </a:r>
            <a:r>
              <a:rPr lang="en-GB" b="1" dirty="0">
                <a:solidFill>
                  <a:srgbClr val="FF0000"/>
                </a:solidFill>
              </a:rPr>
              <a:t>were</a:t>
            </a:r>
            <a:r>
              <a:rPr lang="en-GB" dirty="0">
                <a:solidFill>
                  <a:schemeClr val="tx1"/>
                </a:solidFill>
              </a:rPr>
              <a:t> baking a cake.</a:t>
            </a:r>
          </a:p>
          <a:p>
            <a:r>
              <a:rPr lang="en-GB" dirty="0">
                <a:solidFill>
                  <a:schemeClr val="tx1"/>
                </a:solidFill>
              </a:rPr>
              <a:t>You </a:t>
            </a:r>
            <a:r>
              <a:rPr lang="en-GB" b="1" dirty="0">
                <a:solidFill>
                  <a:srgbClr val="FF0000"/>
                </a:solidFill>
              </a:rPr>
              <a:t>will</a:t>
            </a:r>
            <a:r>
              <a:rPr lang="en-GB" dirty="0">
                <a:solidFill>
                  <a:schemeClr val="tx1"/>
                </a:solidFill>
              </a:rPr>
              <a:t> be baking a cake.</a:t>
            </a:r>
          </a:p>
          <a:p>
            <a:r>
              <a:rPr lang="en-GB" dirty="0">
                <a:solidFill>
                  <a:schemeClr val="tx1"/>
                </a:solidFill>
              </a:rPr>
              <a:t>The continuous form of the verb shows that something is happening over a period of time.</a:t>
            </a:r>
          </a:p>
          <a:p>
            <a:r>
              <a:rPr lang="en-GB" i="1" dirty="0">
                <a:solidFill>
                  <a:schemeClr val="tx1"/>
                </a:solidFill>
              </a:rPr>
              <a:t>Note: Present Continuous is also known as Present Participle!</a:t>
            </a:r>
          </a:p>
        </p:txBody>
      </p:sp>
      <p:sp>
        <p:nvSpPr>
          <p:cNvPr id="16" name="Rectangle: Rounded Corners 15">
            <a:hlinkClick r:id="" action="ppaction://noaction"/>
          </p:cNvPr>
          <p:cNvSpPr/>
          <p:nvPr/>
        </p:nvSpPr>
        <p:spPr>
          <a:xfrm>
            <a:off x="4468017" y="5666972"/>
            <a:ext cx="1355835" cy="7252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Before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62627" y="5468558"/>
            <a:ext cx="20083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Taster Questions:</a:t>
            </a:r>
          </a:p>
        </p:txBody>
      </p:sp>
      <p:graphicFrame>
        <p:nvGraphicFramePr>
          <p:cNvPr id="1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3839679"/>
              </p:ext>
            </p:extLst>
          </p:nvPr>
        </p:nvGraphicFramePr>
        <p:xfrm>
          <a:off x="509748" y="1376361"/>
          <a:ext cx="5607272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818">
                  <a:extLst>
                    <a:ext uri="{9D8B030D-6E8A-4147-A177-3AD203B41FA5}">
                      <a16:colId xmlns="" xmlns:a16="http://schemas.microsoft.com/office/drawing/2014/main" val="2231968890"/>
                    </a:ext>
                  </a:extLst>
                </a:gridCol>
                <a:gridCol w="1401818">
                  <a:extLst>
                    <a:ext uri="{9D8B030D-6E8A-4147-A177-3AD203B41FA5}">
                      <a16:colId xmlns="" xmlns:a16="http://schemas.microsoft.com/office/drawing/2014/main" val="3248915033"/>
                    </a:ext>
                  </a:extLst>
                </a:gridCol>
                <a:gridCol w="1401818">
                  <a:extLst>
                    <a:ext uri="{9D8B030D-6E8A-4147-A177-3AD203B41FA5}">
                      <a16:colId xmlns="" xmlns:a16="http://schemas.microsoft.com/office/drawing/2014/main" val="728632608"/>
                    </a:ext>
                  </a:extLst>
                </a:gridCol>
                <a:gridCol w="1401818">
                  <a:extLst>
                    <a:ext uri="{9D8B030D-6E8A-4147-A177-3AD203B41FA5}">
                      <a16:colId xmlns="" xmlns:a16="http://schemas.microsoft.com/office/drawing/2014/main" val="1939670642"/>
                    </a:ext>
                  </a:extLst>
                </a:gridCol>
              </a:tblGrid>
              <a:tr h="48452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Past</a:t>
                      </a:r>
                    </a:p>
                    <a:p>
                      <a:pPr algn="ctr"/>
                      <a:r>
                        <a:rPr lang="en-GB" dirty="0"/>
                        <a:t>Continuous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Present Continuous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Future Continuous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22111588"/>
                  </a:ext>
                </a:extLst>
              </a:tr>
              <a:tr h="189180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</a:t>
                      </a:r>
                    </a:p>
                    <a:p>
                      <a:pPr algn="ctr"/>
                      <a:r>
                        <a:rPr lang="en-GB" dirty="0"/>
                        <a:t>You</a:t>
                      </a:r>
                    </a:p>
                    <a:p>
                      <a:pPr algn="ctr"/>
                      <a:r>
                        <a:rPr lang="en-GB" dirty="0"/>
                        <a:t>We</a:t>
                      </a:r>
                    </a:p>
                    <a:p>
                      <a:pPr algn="ctr"/>
                      <a:r>
                        <a:rPr lang="en-GB" dirty="0"/>
                        <a:t>They</a:t>
                      </a:r>
                    </a:p>
                    <a:p>
                      <a:pPr algn="ctr"/>
                      <a:r>
                        <a:rPr lang="en-GB" dirty="0"/>
                        <a:t>He</a:t>
                      </a:r>
                    </a:p>
                    <a:p>
                      <a:pPr algn="ctr"/>
                      <a:r>
                        <a:rPr lang="en-GB" dirty="0"/>
                        <a:t>She</a:t>
                      </a:r>
                    </a:p>
                    <a:p>
                      <a:pPr algn="ctr"/>
                      <a:r>
                        <a:rPr lang="en-GB" dirty="0"/>
                        <a:t>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was</a:t>
                      </a:r>
                    </a:p>
                    <a:p>
                      <a:pPr algn="ctr"/>
                      <a:r>
                        <a:rPr lang="en-GB" dirty="0"/>
                        <a:t>were</a:t>
                      </a:r>
                    </a:p>
                    <a:p>
                      <a:pPr algn="ctr"/>
                      <a:r>
                        <a:rPr lang="en-GB" dirty="0"/>
                        <a:t>were</a:t>
                      </a:r>
                    </a:p>
                    <a:p>
                      <a:pPr algn="ctr"/>
                      <a:r>
                        <a:rPr lang="en-GB" dirty="0"/>
                        <a:t>were</a:t>
                      </a:r>
                    </a:p>
                    <a:p>
                      <a:pPr algn="ctr"/>
                      <a:r>
                        <a:rPr lang="en-GB" dirty="0"/>
                        <a:t>was</a:t>
                      </a:r>
                    </a:p>
                    <a:p>
                      <a:pPr algn="ctr"/>
                      <a:r>
                        <a:rPr lang="en-GB" dirty="0"/>
                        <a:t>was</a:t>
                      </a:r>
                    </a:p>
                    <a:p>
                      <a:pPr algn="ctr"/>
                      <a:r>
                        <a:rPr lang="en-GB" dirty="0"/>
                        <a:t>was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am</a:t>
                      </a:r>
                    </a:p>
                    <a:p>
                      <a:pPr algn="ctr"/>
                      <a:r>
                        <a:rPr lang="en-GB" dirty="0"/>
                        <a:t>are</a:t>
                      </a:r>
                    </a:p>
                    <a:p>
                      <a:pPr algn="ctr"/>
                      <a:r>
                        <a:rPr lang="en-GB" dirty="0"/>
                        <a:t>are</a:t>
                      </a:r>
                    </a:p>
                    <a:p>
                      <a:pPr algn="ctr"/>
                      <a:r>
                        <a:rPr lang="en-GB" dirty="0"/>
                        <a:t>are</a:t>
                      </a:r>
                    </a:p>
                    <a:p>
                      <a:pPr algn="ctr"/>
                      <a:r>
                        <a:rPr lang="en-GB" dirty="0"/>
                        <a:t>is</a:t>
                      </a:r>
                    </a:p>
                    <a:p>
                      <a:pPr algn="ctr"/>
                      <a:r>
                        <a:rPr lang="en-GB" dirty="0"/>
                        <a:t>is</a:t>
                      </a:r>
                    </a:p>
                    <a:p>
                      <a:pPr algn="ctr"/>
                      <a:r>
                        <a:rPr lang="en-GB" dirty="0"/>
                        <a:t>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will</a:t>
                      </a:r>
                    </a:p>
                    <a:p>
                      <a:pPr algn="ctr"/>
                      <a:r>
                        <a:rPr lang="en-GB" dirty="0"/>
                        <a:t>will</a:t>
                      </a:r>
                    </a:p>
                    <a:p>
                      <a:pPr algn="ctr"/>
                      <a:r>
                        <a:rPr lang="en-GB" dirty="0"/>
                        <a:t>will</a:t>
                      </a:r>
                    </a:p>
                    <a:p>
                      <a:pPr algn="ctr"/>
                      <a:r>
                        <a:rPr lang="en-GB" dirty="0"/>
                        <a:t>will</a:t>
                      </a:r>
                    </a:p>
                    <a:p>
                      <a:pPr algn="ctr"/>
                      <a:r>
                        <a:rPr lang="en-GB" dirty="0"/>
                        <a:t>will</a:t>
                      </a:r>
                    </a:p>
                    <a:p>
                      <a:pPr algn="ctr"/>
                      <a:r>
                        <a:rPr lang="en-GB" dirty="0"/>
                        <a:t>will</a:t>
                      </a:r>
                    </a:p>
                    <a:p>
                      <a:pPr algn="ctr"/>
                      <a:r>
                        <a:rPr lang="en-GB" dirty="0"/>
                        <a:t>will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4204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241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781"/>
          </a:xfrm>
        </p:spPr>
        <p:txBody>
          <a:bodyPr>
            <a:normAutofit fontScale="90000"/>
          </a:bodyPr>
          <a:lstStyle/>
          <a:p>
            <a:r>
              <a:rPr lang="en-GB" dirty="0"/>
              <a:t>Determiners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694" y="1668981"/>
            <a:ext cx="5392216" cy="1059245"/>
          </a:xfrm>
        </p:spPr>
        <p:txBody>
          <a:bodyPr>
            <a:normAutofit fontScale="92500"/>
          </a:bodyPr>
          <a:lstStyle/>
          <a:p>
            <a:r>
              <a:rPr lang="en-GB" sz="2000" dirty="0"/>
              <a:t>Determiners are small words that go before nouns.</a:t>
            </a:r>
          </a:p>
          <a:p>
            <a:r>
              <a:rPr lang="en-GB" sz="2000" dirty="0"/>
              <a:t>Articles can be definite (specific): </a:t>
            </a:r>
            <a:r>
              <a:rPr lang="en-GB" sz="2000" b="1" dirty="0">
                <a:solidFill>
                  <a:srgbClr val="FF0000"/>
                </a:solidFill>
              </a:rPr>
              <a:t>the</a:t>
            </a:r>
            <a:r>
              <a:rPr lang="en-GB" sz="2000" dirty="0"/>
              <a:t>; or indefinite (general): </a:t>
            </a:r>
            <a:r>
              <a:rPr lang="en-GB" sz="2000" b="1" dirty="0">
                <a:solidFill>
                  <a:srgbClr val="FF0000"/>
                </a:solidFill>
              </a:rPr>
              <a:t>a</a:t>
            </a:r>
            <a:r>
              <a:rPr lang="en-GB" sz="2000" dirty="0"/>
              <a:t>, </a:t>
            </a:r>
            <a:r>
              <a:rPr lang="en-GB" sz="2000" b="1" dirty="0">
                <a:solidFill>
                  <a:srgbClr val="FF0000"/>
                </a:solidFill>
              </a:rPr>
              <a:t>an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2"/>
              </a:rPr>
              <a:t>www.keystage2literacy.co.uk</a:t>
            </a:r>
            <a:r>
              <a:rPr lang="en-GB" sz="1200" dirty="0"/>
              <a:t> </a:t>
            </a:r>
          </a:p>
        </p:txBody>
      </p:sp>
      <p:pic>
        <p:nvPicPr>
          <p:cNvPr id="5" name="Picture 4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3"/>
          <a:srcRect l="28256" t="20261" r="9593" b="10233"/>
          <a:stretch/>
        </p:blipFill>
        <p:spPr>
          <a:xfrm>
            <a:off x="7808899" y="99895"/>
            <a:ext cx="1244724" cy="92801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9752" y="5888452"/>
            <a:ext cx="1634358" cy="719958"/>
          </a:xfrm>
          <a:prstGeom prst="ellipse">
            <a:avLst/>
          </a:prstGeom>
          <a:solidFill>
            <a:srgbClr val="B94F63"/>
          </a:solidFill>
          <a:ln>
            <a:solidFill>
              <a:srgbClr val="B94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/>
              <a:t>5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" y="5592739"/>
            <a:ext cx="1088935" cy="1154171"/>
          </a:xfrm>
          <a:prstGeom prst="rect">
            <a:avLst/>
          </a:prstGeom>
        </p:spPr>
      </p:pic>
      <p:pic>
        <p:nvPicPr>
          <p:cNvPr id="9" name="Content Placeholder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31" y="4708633"/>
            <a:ext cx="2571092" cy="20435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6200000">
            <a:off x="5190654" y="5499566"/>
            <a:ext cx="21220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YouTube Zone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8809" y="810713"/>
            <a:ext cx="4620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 I Need To Know?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2531" y="1357144"/>
            <a:ext cx="2571092" cy="3196424"/>
          </a:xfrm>
          <a:prstGeom prst="rect">
            <a:avLst/>
          </a:prstGeom>
          <a:solidFill>
            <a:srgbClr val="DEB354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u="sng" dirty="0">
                <a:solidFill>
                  <a:schemeClr val="tx1"/>
                </a:solidFill>
              </a:rPr>
              <a:t>These are very specific:</a:t>
            </a:r>
          </a:p>
          <a:p>
            <a:r>
              <a:rPr lang="en-GB" sz="1400" b="1" dirty="0">
                <a:solidFill>
                  <a:schemeClr val="tx1"/>
                </a:solidFill>
              </a:rPr>
              <a:t>the</a:t>
            </a:r>
            <a:r>
              <a:rPr lang="en-GB" sz="1400" dirty="0">
                <a:solidFill>
                  <a:schemeClr val="tx1"/>
                </a:solidFill>
              </a:rPr>
              <a:t>- The girl over there doesn’t look very well.</a:t>
            </a:r>
          </a:p>
          <a:p>
            <a:r>
              <a:rPr lang="en-GB" sz="1400" b="1" dirty="0">
                <a:solidFill>
                  <a:schemeClr val="tx1"/>
                </a:solidFill>
              </a:rPr>
              <a:t>some</a:t>
            </a:r>
            <a:r>
              <a:rPr lang="en-GB" sz="1400" dirty="0">
                <a:solidFill>
                  <a:schemeClr val="tx1"/>
                </a:solidFill>
              </a:rPr>
              <a:t>- I bought some cheese from the store.</a:t>
            </a:r>
          </a:p>
          <a:p>
            <a:r>
              <a:rPr lang="en-GB" sz="1400" u="sng" dirty="0">
                <a:solidFill>
                  <a:schemeClr val="tx1"/>
                </a:solidFill>
              </a:rPr>
              <a:t>These are very general:</a:t>
            </a:r>
          </a:p>
          <a:p>
            <a:r>
              <a:rPr lang="en-GB" sz="1400" b="1" dirty="0">
                <a:solidFill>
                  <a:schemeClr val="tx1"/>
                </a:solidFill>
              </a:rPr>
              <a:t>a</a:t>
            </a:r>
            <a:r>
              <a:rPr lang="en-GB" sz="1400" dirty="0">
                <a:solidFill>
                  <a:schemeClr val="tx1"/>
                </a:solidFill>
              </a:rPr>
              <a:t>- A girl came knocking on the front door.</a:t>
            </a:r>
          </a:p>
          <a:p>
            <a:r>
              <a:rPr lang="en-GB" sz="1400" b="1" dirty="0">
                <a:solidFill>
                  <a:schemeClr val="tx1"/>
                </a:solidFill>
              </a:rPr>
              <a:t>an</a:t>
            </a:r>
            <a:r>
              <a:rPr lang="en-GB" sz="1400" dirty="0">
                <a:solidFill>
                  <a:schemeClr val="tx1"/>
                </a:solidFill>
              </a:rPr>
              <a:t>- An elephant ate the bananas.</a:t>
            </a:r>
          </a:p>
          <a:p>
            <a:r>
              <a:rPr lang="en-GB" sz="1400" b="1" dirty="0">
                <a:solidFill>
                  <a:schemeClr val="tx1"/>
                </a:solidFill>
              </a:rPr>
              <a:t>this</a:t>
            </a:r>
            <a:r>
              <a:rPr lang="en-GB" sz="1400" dirty="0">
                <a:solidFill>
                  <a:schemeClr val="tx1"/>
                </a:solidFill>
              </a:rPr>
              <a:t>- I’d like to buy this car please.</a:t>
            </a:r>
          </a:p>
          <a:p>
            <a:r>
              <a:rPr lang="en-GB" sz="1400" b="1" dirty="0">
                <a:solidFill>
                  <a:schemeClr val="tx1"/>
                </a:solidFill>
              </a:rPr>
              <a:t>those</a:t>
            </a:r>
            <a:r>
              <a:rPr lang="en-GB" sz="1400" dirty="0">
                <a:solidFill>
                  <a:schemeClr val="tx1"/>
                </a:solidFill>
              </a:rPr>
              <a:t>- Those shoes are perfect for the weekend.</a:t>
            </a:r>
          </a:p>
        </p:txBody>
      </p:sp>
      <p:sp>
        <p:nvSpPr>
          <p:cNvPr id="16" name="Rectangle: Rounded Corners 15">
            <a:hlinkClick r:id="" action="ppaction://noaction"/>
          </p:cNvPr>
          <p:cNvSpPr/>
          <p:nvPr/>
        </p:nvSpPr>
        <p:spPr>
          <a:xfrm>
            <a:off x="4468017" y="5666972"/>
            <a:ext cx="1355835" cy="7252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Before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62627" y="5468558"/>
            <a:ext cx="20083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Taster Questions: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52" y="2981572"/>
            <a:ext cx="5668101" cy="154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05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781"/>
          </a:xfrm>
        </p:spPr>
        <p:txBody>
          <a:bodyPr>
            <a:normAutofit fontScale="90000"/>
          </a:bodyPr>
          <a:lstStyle/>
          <a:p>
            <a:r>
              <a:rPr lang="en-GB" dirty="0"/>
              <a:t>Conjunctions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7145"/>
            <a:ext cx="5392216" cy="4157870"/>
          </a:xfrm>
        </p:spPr>
        <p:txBody>
          <a:bodyPr>
            <a:normAutofit/>
          </a:bodyPr>
          <a:lstStyle/>
          <a:p>
            <a:r>
              <a:rPr lang="en-GB" sz="2000" dirty="0"/>
              <a:t>Conjunctions join words or phrases together. They also join clauses in a sentence e.g. </a:t>
            </a:r>
          </a:p>
          <a:p>
            <a:pPr marL="0" indent="0" algn="ctr">
              <a:buNone/>
            </a:pPr>
            <a:r>
              <a:rPr lang="en-GB" sz="2000" dirty="0"/>
              <a:t>‘It looked slimy, </a:t>
            </a:r>
            <a:r>
              <a:rPr lang="en-GB" sz="2000" b="1" dirty="0">
                <a:solidFill>
                  <a:srgbClr val="FF0000"/>
                </a:solidFill>
              </a:rPr>
              <a:t>so</a:t>
            </a:r>
            <a:r>
              <a:rPr lang="en-GB" sz="2000" dirty="0"/>
              <a:t> I didn’t touch it.’</a:t>
            </a:r>
          </a:p>
          <a:p>
            <a:pPr marL="0" indent="0" algn="ctr">
              <a:buNone/>
            </a:pPr>
            <a:r>
              <a:rPr lang="en-GB" sz="2000" dirty="0"/>
              <a:t>(</a:t>
            </a:r>
            <a:r>
              <a:rPr lang="en-GB" sz="2000" b="1" dirty="0"/>
              <a:t>Compound: </a:t>
            </a:r>
            <a:r>
              <a:rPr lang="en-GB" sz="2000" dirty="0"/>
              <a:t>Main Clause + Main Clause)</a:t>
            </a:r>
          </a:p>
          <a:p>
            <a:pPr marL="0" indent="0" algn="ctr">
              <a:buNone/>
            </a:pPr>
            <a:r>
              <a:rPr lang="en-GB" sz="2000" dirty="0"/>
              <a:t>‘I stared silently, </a:t>
            </a:r>
            <a:r>
              <a:rPr lang="en-GB" sz="2000" b="1" dirty="0">
                <a:solidFill>
                  <a:srgbClr val="FF0000"/>
                </a:solidFill>
              </a:rPr>
              <a:t>because</a:t>
            </a:r>
            <a:r>
              <a:rPr lang="en-GB" sz="2000" dirty="0"/>
              <a:t> it was singing.’</a:t>
            </a:r>
          </a:p>
          <a:p>
            <a:pPr marL="0" indent="0" algn="ctr">
              <a:buNone/>
            </a:pPr>
            <a:r>
              <a:rPr lang="en-GB" sz="2000" dirty="0"/>
              <a:t>(</a:t>
            </a:r>
            <a:r>
              <a:rPr lang="en-GB" sz="2000" b="1" dirty="0"/>
              <a:t>Complex: </a:t>
            </a:r>
            <a:r>
              <a:rPr lang="en-GB" sz="2000" dirty="0"/>
              <a:t>Main Clause + Subordinate Clause)</a:t>
            </a:r>
          </a:p>
          <a:p>
            <a:pPr marL="0" indent="0" algn="ctr">
              <a:buNone/>
            </a:pPr>
            <a:r>
              <a:rPr lang="en-GB" sz="2000" dirty="0"/>
              <a:t>‘</a:t>
            </a:r>
            <a:r>
              <a:rPr lang="en-GB" sz="2000" b="1" dirty="0">
                <a:solidFill>
                  <a:srgbClr val="FF0000"/>
                </a:solidFill>
              </a:rPr>
              <a:t>Every day</a:t>
            </a:r>
            <a:r>
              <a:rPr lang="en-GB" sz="2000" dirty="0"/>
              <a:t>, the lion grew hungrier and hungrier.’</a:t>
            </a:r>
          </a:p>
          <a:p>
            <a:pPr marL="0" indent="0" algn="ctr">
              <a:buNone/>
            </a:pPr>
            <a:r>
              <a:rPr lang="en-GB" sz="2000" dirty="0"/>
              <a:t>(</a:t>
            </a:r>
            <a:r>
              <a:rPr lang="en-GB" sz="2000" b="1" dirty="0"/>
              <a:t>Adverbial Phrase: </a:t>
            </a:r>
            <a:r>
              <a:rPr lang="en-GB" sz="2000" dirty="0"/>
              <a:t>Adverb Conj. + Main Clause)</a:t>
            </a:r>
          </a:p>
          <a:p>
            <a:r>
              <a:rPr lang="en-GB" sz="2000" dirty="0"/>
              <a:t>There are a number of types of conjunction: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rgbClr val="FF0000"/>
                </a:solidFill>
              </a:rPr>
              <a:t>Coordinating</a:t>
            </a:r>
            <a:r>
              <a:rPr lang="en-GB" sz="2000" dirty="0"/>
              <a:t> conjunctions, </a:t>
            </a:r>
            <a:r>
              <a:rPr lang="en-GB" sz="2000" dirty="0">
                <a:solidFill>
                  <a:srgbClr val="FF0000"/>
                </a:solidFill>
              </a:rPr>
              <a:t>subordinating</a:t>
            </a:r>
            <a:r>
              <a:rPr lang="en-GB" sz="2000" dirty="0"/>
              <a:t> conjunctions, </a:t>
            </a:r>
            <a:r>
              <a:rPr lang="en-GB" sz="2000" dirty="0">
                <a:solidFill>
                  <a:srgbClr val="FF0000"/>
                </a:solidFill>
              </a:rPr>
              <a:t>correlative</a:t>
            </a:r>
            <a:r>
              <a:rPr lang="en-GB" sz="2000" dirty="0"/>
              <a:t> conjunctions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2"/>
              </a:rPr>
              <a:t>www.keystage2literacy.co.uk</a:t>
            </a:r>
            <a:r>
              <a:rPr lang="en-GB" sz="1200" dirty="0"/>
              <a:t> </a:t>
            </a:r>
          </a:p>
        </p:txBody>
      </p:sp>
      <p:pic>
        <p:nvPicPr>
          <p:cNvPr id="5" name="Picture 4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3"/>
          <a:srcRect l="28256" t="20261" r="9593" b="10233"/>
          <a:stretch/>
        </p:blipFill>
        <p:spPr>
          <a:xfrm>
            <a:off x="7808899" y="99895"/>
            <a:ext cx="1244724" cy="92801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9752" y="5888452"/>
            <a:ext cx="1634358" cy="719958"/>
          </a:xfrm>
          <a:prstGeom prst="ellipse">
            <a:avLst/>
          </a:prstGeom>
          <a:solidFill>
            <a:srgbClr val="B94F63"/>
          </a:solidFill>
          <a:ln>
            <a:solidFill>
              <a:srgbClr val="B94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/>
              <a:t>22 &amp; 23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" y="5592739"/>
            <a:ext cx="1088935" cy="1154171"/>
          </a:xfrm>
          <a:prstGeom prst="rect">
            <a:avLst/>
          </a:prstGeom>
        </p:spPr>
      </p:pic>
      <p:pic>
        <p:nvPicPr>
          <p:cNvPr id="9" name="Content Placeholder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31" y="4708632"/>
            <a:ext cx="2571092" cy="20435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6200000">
            <a:off x="5190654" y="5499565"/>
            <a:ext cx="21220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YouTube Zone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8650" y="804770"/>
            <a:ext cx="4620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 I Need To Know?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2531" y="1357144"/>
            <a:ext cx="2571092" cy="3196424"/>
          </a:xfrm>
          <a:prstGeom prst="rect">
            <a:avLst/>
          </a:prstGeom>
          <a:solidFill>
            <a:srgbClr val="DEB354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Examples:</a:t>
            </a:r>
          </a:p>
          <a:p>
            <a:r>
              <a:rPr lang="en-GB" b="1" dirty="0">
                <a:solidFill>
                  <a:schemeClr val="tx1"/>
                </a:solidFill>
              </a:rPr>
              <a:t>Coordinating: </a:t>
            </a:r>
            <a:r>
              <a:rPr lang="en-GB" dirty="0">
                <a:solidFill>
                  <a:schemeClr val="tx1"/>
                </a:solidFill>
              </a:rPr>
              <a:t>for, and, nor, but, or, yet, so</a:t>
            </a:r>
          </a:p>
          <a:p>
            <a:r>
              <a:rPr lang="en-GB" dirty="0">
                <a:solidFill>
                  <a:schemeClr val="tx1"/>
                </a:solidFill>
              </a:rPr>
              <a:t>(FANBOYS)</a:t>
            </a:r>
          </a:p>
          <a:p>
            <a:r>
              <a:rPr lang="en-GB" b="1" dirty="0">
                <a:solidFill>
                  <a:schemeClr val="tx1"/>
                </a:solidFill>
              </a:rPr>
              <a:t>Subordinating: </a:t>
            </a:r>
            <a:r>
              <a:rPr lang="en-GB" dirty="0">
                <a:solidFill>
                  <a:schemeClr val="tx1"/>
                </a:solidFill>
              </a:rPr>
              <a:t>although, until, if, while, because, since, before, after</a:t>
            </a:r>
          </a:p>
          <a:p>
            <a:r>
              <a:rPr lang="en-GB" b="1" dirty="0">
                <a:solidFill>
                  <a:schemeClr val="tx1"/>
                </a:solidFill>
              </a:rPr>
              <a:t>Correlative: </a:t>
            </a:r>
            <a:r>
              <a:rPr lang="en-GB" dirty="0">
                <a:solidFill>
                  <a:schemeClr val="tx1"/>
                </a:solidFill>
              </a:rPr>
              <a:t>both/and, either/or, neither/nor, whether/or, not only/but also</a:t>
            </a:r>
          </a:p>
        </p:txBody>
      </p:sp>
      <p:sp>
        <p:nvSpPr>
          <p:cNvPr id="16" name="Rectangle: Rounded Corners 15">
            <a:hlinkClick r:id="" action="ppaction://noaction"/>
          </p:cNvPr>
          <p:cNvSpPr/>
          <p:nvPr/>
        </p:nvSpPr>
        <p:spPr>
          <a:xfrm>
            <a:off x="4468017" y="5666972"/>
            <a:ext cx="1355835" cy="7252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Before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62627" y="5468558"/>
            <a:ext cx="20083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Taster Questions:</a:t>
            </a:r>
          </a:p>
        </p:txBody>
      </p:sp>
    </p:spTree>
    <p:extLst>
      <p:ext uri="{BB962C8B-B14F-4D97-AF65-F5344CB8AC3E}">
        <p14:creationId xmlns:p14="http://schemas.microsoft.com/office/powerpoint/2010/main" val="1398426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781"/>
          </a:xfrm>
        </p:spPr>
        <p:txBody>
          <a:bodyPr>
            <a:normAutofit fontScale="90000"/>
          </a:bodyPr>
          <a:lstStyle/>
          <a:p>
            <a:r>
              <a:rPr lang="en-GB" dirty="0"/>
              <a:t>Prepositions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2"/>
              </a:rPr>
              <a:t>www.keystage2literacy.co.uk</a:t>
            </a:r>
            <a:r>
              <a:rPr lang="en-GB" sz="1200" dirty="0"/>
              <a:t> </a:t>
            </a:r>
          </a:p>
        </p:txBody>
      </p:sp>
      <p:pic>
        <p:nvPicPr>
          <p:cNvPr id="5" name="Picture 4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3"/>
          <a:srcRect l="28256" t="20261" r="9593" b="10233"/>
          <a:stretch/>
        </p:blipFill>
        <p:spPr>
          <a:xfrm>
            <a:off x="7808899" y="99895"/>
            <a:ext cx="1244724" cy="92801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9752" y="5888452"/>
            <a:ext cx="1634358" cy="719958"/>
          </a:xfrm>
          <a:prstGeom prst="ellipse">
            <a:avLst/>
          </a:prstGeom>
          <a:solidFill>
            <a:srgbClr val="B94F63"/>
          </a:solidFill>
          <a:ln>
            <a:solidFill>
              <a:srgbClr val="B94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/>
              <a:t>14 &amp; 15</a:t>
            </a:r>
          </a:p>
        </p:txBody>
      </p:sp>
      <p:pic>
        <p:nvPicPr>
          <p:cNvPr id="9" name="Content Placeholder 7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31" y="4708632"/>
            <a:ext cx="2571092" cy="20435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6200000">
            <a:off x="5190654" y="5494310"/>
            <a:ext cx="21220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YouTube Zone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8650" y="800606"/>
            <a:ext cx="4620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 I Need To Know?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2531" y="1357144"/>
            <a:ext cx="2571092" cy="3196424"/>
          </a:xfrm>
          <a:prstGeom prst="rect">
            <a:avLst/>
          </a:prstGeom>
          <a:solidFill>
            <a:srgbClr val="DEB354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Examples: </a:t>
            </a:r>
            <a:r>
              <a:rPr lang="en-GB" dirty="0">
                <a:solidFill>
                  <a:schemeClr val="tx1"/>
                </a:solidFill>
              </a:rPr>
              <a:t>in, on, at, to, into, of, from, for, by, before, after, until, than, over, under, above, below, between, among, up, down, inside, outside, behind, in front, since, until, during, against, about, around, round, like, unlike, except, with, without </a:t>
            </a:r>
            <a:r>
              <a:rPr lang="en-GB" dirty="0" err="1">
                <a:solidFill>
                  <a:schemeClr val="tx1"/>
                </a:solidFill>
              </a:rPr>
              <a:t>etc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hlinkClick r:id="" action="ppaction://noaction"/>
          </p:cNvPr>
          <p:cNvSpPr/>
          <p:nvPr/>
        </p:nvSpPr>
        <p:spPr>
          <a:xfrm>
            <a:off x="4468017" y="5666972"/>
            <a:ext cx="1355835" cy="7252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Before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62627" y="5468558"/>
            <a:ext cx="20083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Taster Questions: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1799582"/>
              </p:ext>
            </p:extLst>
          </p:nvPr>
        </p:nvGraphicFramePr>
        <p:xfrm>
          <a:off x="490393" y="1494977"/>
          <a:ext cx="5431966" cy="3835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983">
                  <a:extLst>
                    <a:ext uri="{9D8B030D-6E8A-4147-A177-3AD203B41FA5}">
                      <a16:colId xmlns="" xmlns:a16="http://schemas.microsoft.com/office/drawing/2014/main" val="3816058551"/>
                    </a:ext>
                  </a:extLst>
                </a:gridCol>
                <a:gridCol w="2715983">
                  <a:extLst>
                    <a:ext uri="{9D8B030D-6E8A-4147-A177-3AD203B41FA5}">
                      <a16:colId xmlns="" xmlns:a16="http://schemas.microsoft.com/office/drawing/2014/main" val="2657175695"/>
                    </a:ext>
                  </a:extLst>
                </a:gridCol>
              </a:tblGrid>
              <a:tr h="354437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/>
                        <a:t>Prepositions tell you </a:t>
                      </a:r>
                      <a:r>
                        <a:rPr lang="en-GB" sz="1400" b="1" u="sng" dirty="0"/>
                        <a:t>where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/>
                        <a:t>Prepositions tell you </a:t>
                      </a:r>
                      <a:r>
                        <a:rPr lang="en-GB" sz="1400" b="1" u="sng" dirty="0"/>
                        <a:t>when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21759539"/>
                  </a:ext>
                </a:extLst>
              </a:tr>
              <a:tr h="136080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Under, over, at, on, in, through, into</a:t>
                      </a:r>
                    </a:p>
                    <a:p>
                      <a:r>
                        <a:rPr lang="en-GB" sz="1400" dirty="0"/>
                        <a:t>I stuffed the sweets </a:t>
                      </a: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into</a:t>
                      </a:r>
                      <a:r>
                        <a:rPr lang="en-GB" sz="1400" dirty="0"/>
                        <a:t> my pocket.</a:t>
                      </a:r>
                    </a:p>
                    <a:p>
                      <a:r>
                        <a:rPr lang="en-GB" sz="1400" dirty="0"/>
                        <a:t>He jumped </a:t>
                      </a: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over</a:t>
                      </a:r>
                      <a:r>
                        <a:rPr lang="en-GB" sz="1400" dirty="0"/>
                        <a:t> the</a:t>
                      </a:r>
                      <a:r>
                        <a:rPr lang="en-GB" sz="1400" baseline="0" dirty="0"/>
                        <a:t> moon.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While, during, until, since, in, before, after</a:t>
                      </a:r>
                    </a:p>
                    <a:p>
                      <a:r>
                        <a:rPr lang="en-GB" sz="1400" dirty="0"/>
                        <a:t>I fell asleep </a:t>
                      </a: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during</a:t>
                      </a:r>
                      <a:r>
                        <a:rPr lang="en-GB" sz="1400" dirty="0"/>
                        <a:t> the football match.</a:t>
                      </a:r>
                    </a:p>
                    <a:p>
                      <a:r>
                        <a:rPr lang="en-GB" sz="1400" dirty="0"/>
                        <a:t>The soldiers</a:t>
                      </a:r>
                      <a:r>
                        <a:rPr lang="en-GB" sz="1400" baseline="0" dirty="0"/>
                        <a:t> marched </a:t>
                      </a:r>
                      <a:r>
                        <a:rPr lang="en-GB" sz="1400" b="1" baseline="0" dirty="0">
                          <a:solidFill>
                            <a:srgbClr val="FF0000"/>
                          </a:solidFill>
                        </a:rPr>
                        <a:t>until </a:t>
                      </a:r>
                      <a:r>
                        <a:rPr lang="en-GB" sz="1400" baseline="0" dirty="0"/>
                        <a:t>night fall.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6255836"/>
                  </a:ext>
                </a:extLst>
              </a:tr>
              <a:tr h="52408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Prepositions are often </a:t>
                      </a:r>
                      <a:r>
                        <a:rPr lang="en-GB" sz="1400" b="1" u="sng" dirty="0">
                          <a:solidFill>
                            <a:schemeClr val="bg1"/>
                          </a:solidFill>
                        </a:rPr>
                        <a:t>followed by a noun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Prepositions can </a:t>
                      </a:r>
                      <a:r>
                        <a:rPr lang="en-GB" sz="1400" b="1" u="sng" dirty="0">
                          <a:solidFill>
                            <a:schemeClr val="bg1"/>
                          </a:solidFill>
                        </a:rPr>
                        <a:t>follow prepositions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24303860"/>
                  </a:ext>
                </a:extLst>
              </a:tr>
              <a:tr h="1574263">
                <a:tc>
                  <a:txBody>
                    <a:bodyPr/>
                    <a:lstStyle/>
                    <a:p>
                      <a:r>
                        <a:rPr lang="en-GB" sz="1400" dirty="0"/>
                        <a:t>The cat hid</a:t>
                      </a:r>
                      <a:r>
                        <a:rPr lang="en-GB" sz="1400" baseline="0" dirty="0"/>
                        <a:t> </a:t>
                      </a:r>
                      <a:r>
                        <a:rPr lang="en-GB" sz="1400" b="1" baseline="0" dirty="0">
                          <a:solidFill>
                            <a:srgbClr val="FF0000"/>
                          </a:solidFill>
                        </a:rPr>
                        <a:t>under</a:t>
                      </a:r>
                      <a:r>
                        <a:rPr lang="en-GB" sz="1400" baseline="0" dirty="0"/>
                        <a:t> the table. </a:t>
                      </a:r>
                    </a:p>
                    <a:p>
                      <a:r>
                        <a:rPr lang="en-GB" sz="1400" baseline="0" dirty="0"/>
                        <a:t>The word ‘under’ is followed by the ‘table’</a:t>
                      </a:r>
                    </a:p>
                    <a:p>
                      <a:r>
                        <a:rPr lang="en-GB" sz="1400" baseline="0" dirty="0"/>
                        <a:t>The knight rode </a:t>
                      </a:r>
                      <a:r>
                        <a:rPr lang="en-GB" sz="1400" b="1" baseline="0" dirty="0">
                          <a:solidFill>
                            <a:srgbClr val="FF0000"/>
                          </a:solidFill>
                        </a:rPr>
                        <a:t>on</a:t>
                      </a:r>
                      <a:r>
                        <a:rPr lang="en-GB" sz="1400" baseline="0" dirty="0"/>
                        <a:t> the white horse.</a:t>
                      </a:r>
                    </a:p>
                    <a:p>
                      <a:pPr algn="l"/>
                      <a:r>
                        <a:rPr lang="en-GB" sz="1400" baseline="0" dirty="0"/>
                        <a:t>The word ‘on’ is followed by a noun phrase.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Prepositions can show how a pronoun is related to something else. </a:t>
                      </a:r>
                    </a:p>
                    <a:p>
                      <a:r>
                        <a:rPr lang="en-GB" sz="1400" dirty="0"/>
                        <a:t>The house is </a:t>
                      </a: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behind</a:t>
                      </a:r>
                      <a:r>
                        <a:rPr lang="en-GB" sz="1400" dirty="0"/>
                        <a:t> you.</a:t>
                      </a:r>
                    </a:p>
                    <a:p>
                      <a:r>
                        <a:rPr lang="en-GB" sz="1400" dirty="0"/>
                        <a:t>The word ‘behind’ is followed by the pronoun ‘you.’</a:t>
                      </a:r>
                    </a:p>
                    <a:p>
                      <a:r>
                        <a:rPr lang="en-GB" sz="1400" dirty="0"/>
                        <a:t>Nikki left </a:t>
                      </a: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after</a:t>
                      </a:r>
                      <a:r>
                        <a:rPr lang="en-GB" sz="1400" dirty="0"/>
                        <a:t> them.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288764"/>
                  </a:ext>
                </a:extLst>
              </a:tr>
            </a:tbl>
          </a:graphicData>
        </a:graphic>
      </p:graphicFrame>
      <p:pic>
        <p:nvPicPr>
          <p:cNvPr id="7" name="Content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" y="5592739"/>
            <a:ext cx="1088935" cy="115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38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781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Perfect</a:t>
            </a:r>
            <a:r>
              <a:rPr lang="en-GB" dirty="0"/>
              <a:t> Form of Verbs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2"/>
              </a:rPr>
              <a:t>www.keystage2literacy.co.uk</a:t>
            </a:r>
            <a:r>
              <a:rPr lang="en-GB" sz="1200" dirty="0"/>
              <a:t> </a:t>
            </a:r>
          </a:p>
        </p:txBody>
      </p:sp>
      <p:pic>
        <p:nvPicPr>
          <p:cNvPr id="5" name="Picture 4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3"/>
          <a:srcRect l="28256" t="20261" r="9593" b="10233"/>
          <a:stretch/>
        </p:blipFill>
        <p:spPr>
          <a:xfrm>
            <a:off x="7808899" y="99895"/>
            <a:ext cx="1244724" cy="92801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9752" y="5888452"/>
            <a:ext cx="1634358" cy="719958"/>
          </a:xfrm>
          <a:prstGeom prst="ellipse">
            <a:avLst/>
          </a:prstGeom>
          <a:solidFill>
            <a:srgbClr val="B94F63"/>
          </a:solidFill>
          <a:ln>
            <a:solidFill>
              <a:srgbClr val="B94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/>
              <a:t>N/A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" y="5592739"/>
            <a:ext cx="1088935" cy="1154171"/>
          </a:xfrm>
          <a:prstGeom prst="rect">
            <a:avLst/>
          </a:prstGeom>
        </p:spPr>
      </p:pic>
      <p:pic>
        <p:nvPicPr>
          <p:cNvPr id="9" name="Content Placeholder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31" y="4703377"/>
            <a:ext cx="2571092" cy="20435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6200000">
            <a:off x="5190654" y="5494310"/>
            <a:ext cx="21220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YouTube Zone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8650" y="751710"/>
            <a:ext cx="4620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 I Need To Know?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2531" y="1357144"/>
            <a:ext cx="2571092" cy="3196424"/>
          </a:xfrm>
          <a:prstGeom prst="rect">
            <a:avLst/>
          </a:prstGeom>
          <a:solidFill>
            <a:srgbClr val="DEB354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Examples:</a:t>
            </a:r>
          </a:p>
          <a:p>
            <a:r>
              <a:rPr lang="en-GB" b="1" dirty="0">
                <a:solidFill>
                  <a:srgbClr val="FF0000"/>
                </a:solidFill>
              </a:rPr>
              <a:t>I have </a:t>
            </a:r>
            <a:r>
              <a:rPr lang="en-GB" dirty="0">
                <a:solidFill>
                  <a:schemeClr val="tx1"/>
                </a:solidFill>
              </a:rPr>
              <a:t>completed the question that was set.</a:t>
            </a:r>
          </a:p>
          <a:p>
            <a:r>
              <a:rPr lang="en-GB" b="1" dirty="0">
                <a:solidFill>
                  <a:srgbClr val="FF0000"/>
                </a:solidFill>
              </a:rPr>
              <a:t>He has </a:t>
            </a:r>
            <a:r>
              <a:rPr lang="en-GB" dirty="0">
                <a:solidFill>
                  <a:schemeClr val="tx1"/>
                </a:solidFill>
              </a:rPr>
              <a:t>yet to complete his homework.</a:t>
            </a:r>
          </a:p>
          <a:p>
            <a:r>
              <a:rPr lang="en-GB" b="1" dirty="0">
                <a:solidFill>
                  <a:srgbClr val="FF0000"/>
                </a:solidFill>
              </a:rPr>
              <a:t>We had </a:t>
            </a:r>
            <a:r>
              <a:rPr lang="en-GB" dirty="0">
                <a:solidFill>
                  <a:schemeClr val="tx1"/>
                </a:solidFill>
              </a:rPr>
              <a:t>made a booking with the restaurant before we went.</a:t>
            </a:r>
          </a:p>
          <a:p>
            <a:r>
              <a:rPr lang="en-GB" b="1" dirty="0">
                <a:solidFill>
                  <a:srgbClr val="FF0000"/>
                </a:solidFill>
              </a:rPr>
              <a:t>She will have </a:t>
            </a:r>
            <a:r>
              <a:rPr lang="en-GB" dirty="0">
                <a:solidFill>
                  <a:schemeClr val="tx1"/>
                </a:solidFill>
              </a:rPr>
              <a:t>finished her work by break time.</a:t>
            </a:r>
          </a:p>
        </p:txBody>
      </p:sp>
      <p:sp>
        <p:nvSpPr>
          <p:cNvPr id="16" name="Rectangle: Rounded Corners 15">
            <a:hlinkClick r:id="" action="ppaction://noaction"/>
          </p:cNvPr>
          <p:cNvSpPr/>
          <p:nvPr/>
        </p:nvSpPr>
        <p:spPr>
          <a:xfrm>
            <a:off x="4468017" y="5666972"/>
            <a:ext cx="1355835" cy="7252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Before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62627" y="5468558"/>
            <a:ext cx="20083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Taster Questions: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09750" y="4138650"/>
            <a:ext cx="5511116" cy="1414812"/>
          </a:xfrm>
        </p:spPr>
        <p:txBody>
          <a:bodyPr>
            <a:normAutofit/>
          </a:bodyPr>
          <a:lstStyle/>
          <a:p>
            <a:r>
              <a:rPr lang="en-GB" sz="2000" dirty="0"/>
              <a:t>The Present Perfect form is used to describe: past events, recent past events and unfinished states. </a:t>
            </a:r>
          </a:p>
        </p:txBody>
      </p:sp>
      <p:graphicFrame>
        <p:nvGraphicFramePr>
          <p:cNvPr id="18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5122190"/>
              </p:ext>
            </p:extLst>
          </p:nvPr>
        </p:nvGraphicFramePr>
        <p:xfrm>
          <a:off x="509750" y="1376361"/>
          <a:ext cx="551164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910">
                  <a:extLst>
                    <a:ext uri="{9D8B030D-6E8A-4147-A177-3AD203B41FA5}">
                      <a16:colId xmlns="" xmlns:a16="http://schemas.microsoft.com/office/drawing/2014/main" val="2231968890"/>
                    </a:ext>
                  </a:extLst>
                </a:gridCol>
                <a:gridCol w="1377910">
                  <a:extLst>
                    <a:ext uri="{9D8B030D-6E8A-4147-A177-3AD203B41FA5}">
                      <a16:colId xmlns="" xmlns:a16="http://schemas.microsoft.com/office/drawing/2014/main" val="3248915033"/>
                    </a:ext>
                  </a:extLst>
                </a:gridCol>
                <a:gridCol w="1377910">
                  <a:extLst>
                    <a:ext uri="{9D8B030D-6E8A-4147-A177-3AD203B41FA5}">
                      <a16:colId xmlns="" xmlns:a16="http://schemas.microsoft.com/office/drawing/2014/main" val="728632608"/>
                    </a:ext>
                  </a:extLst>
                </a:gridCol>
                <a:gridCol w="1377910">
                  <a:extLst>
                    <a:ext uri="{9D8B030D-6E8A-4147-A177-3AD203B41FA5}">
                      <a16:colId xmlns="" xmlns:a16="http://schemas.microsoft.com/office/drawing/2014/main" val="1939670642"/>
                    </a:ext>
                  </a:extLst>
                </a:gridCol>
              </a:tblGrid>
              <a:tr h="48452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Past</a:t>
                      </a:r>
                    </a:p>
                    <a:p>
                      <a:pPr algn="ctr"/>
                      <a:r>
                        <a:rPr lang="en-GB" dirty="0"/>
                        <a:t>Perfect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Present Perfect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Future Perfect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22111588"/>
                  </a:ext>
                </a:extLst>
              </a:tr>
              <a:tr h="189180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</a:t>
                      </a:r>
                    </a:p>
                    <a:p>
                      <a:pPr algn="ctr"/>
                      <a:r>
                        <a:rPr lang="en-GB" dirty="0"/>
                        <a:t>You</a:t>
                      </a:r>
                    </a:p>
                    <a:p>
                      <a:pPr algn="ctr"/>
                      <a:r>
                        <a:rPr lang="en-GB" dirty="0"/>
                        <a:t>We</a:t>
                      </a:r>
                    </a:p>
                    <a:p>
                      <a:pPr algn="ctr"/>
                      <a:r>
                        <a:rPr lang="en-GB" dirty="0"/>
                        <a:t>They</a:t>
                      </a:r>
                    </a:p>
                    <a:p>
                      <a:pPr algn="ctr"/>
                      <a:r>
                        <a:rPr lang="en-GB" dirty="0"/>
                        <a:t>He</a:t>
                      </a:r>
                    </a:p>
                    <a:p>
                      <a:pPr algn="ctr"/>
                      <a:r>
                        <a:rPr lang="en-GB" dirty="0"/>
                        <a:t>She</a:t>
                      </a:r>
                    </a:p>
                    <a:p>
                      <a:pPr algn="ctr"/>
                      <a:r>
                        <a:rPr lang="en-GB" dirty="0"/>
                        <a:t>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had</a:t>
                      </a:r>
                    </a:p>
                    <a:p>
                      <a:pPr algn="ctr"/>
                      <a:r>
                        <a:rPr lang="en-GB" dirty="0"/>
                        <a:t>had</a:t>
                      </a:r>
                    </a:p>
                    <a:p>
                      <a:pPr algn="ctr"/>
                      <a:r>
                        <a:rPr lang="en-GB" dirty="0"/>
                        <a:t>had</a:t>
                      </a:r>
                    </a:p>
                    <a:p>
                      <a:pPr algn="ctr"/>
                      <a:r>
                        <a:rPr lang="en-GB" dirty="0"/>
                        <a:t>had</a:t>
                      </a:r>
                    </a:p>
                    <a:p>
                      <a:pPr algn="ctr"/>
                      <a:r>
                        <a:rPr lang="en-GB" dirty="0"/>
                        <a:t>had</a:t>
                      </a:r>
                    </a:p>
                    <a:p>
                      <a:pPr algn="ctr"/>
                      <a:r>
                        <a:rPr lang="en-GB" dirty="0"/>
                        <a:t>had</a:t>
                      </a:r>
                    </a:p>
                    <a:p>
                      <a:pPr algn="ctr"/>
                      <a:r>
                        <a:rPr lang="en-GB" dirty="0"/>
                        <a:t>had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have</a:t>
                      </a:r>
                    </a:p>
                    <a:p>
                      <a:pPr algn="ctr"/>
                      <a:r>
                        <a:rPr lang="en-GB" dirty="0"/>
                        <a:t>have</a:t>
                      </a:r>
                    </a:p>
                    <a:p>
                      <a:pPr algn="ctr"/>
                      <a:r>
                        <a:rPr lang="en-GB" dirty="0"/>
                        <a:t>have</a:t>
                      </a:r>
                    </a:p>
                    <a:p>
                      <a:pPr algn="ctr"/>
                      <a:r>
                        <a:rPr lang="en-GB" dirty="0"/>
                        <a:t>have</a:t>
                      </a:r>
                    </a:p>
                    <a:p>
                      <a:pPr algn="ctr"/>
                      <a:r>
                        <a:rPr lang="en-GB" dirty="0"/>
                        <a:t>has</a:t>
                      </a:r>
                    </a:p>
                    <a:p>
                      <a:pPr algn="ctr"/>
                      <a:r>
                        <a:rPr lang="en-GB" dirty="0"/>
                        <a:t>has</a:t>
                      </a:r>
                    </a:p>
                    <a:p>
                      <a:pPr algn="ctr"/>
                      <a:r>
                        <a:rPr lang="en-GB" dirty="0"/>
                        <a:t>has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will have</a:t>
                      </a:r>
                    </a:p>
                    <a:p>
                      <a:pPr algn="ctr"/>
                      <a:r>
                        <a:rPr lang="en-GB" dirty="0"/>
                        <a:t>will have</a:t>
                      </a:r>
                    </a:p>
                    <a:p>
                      <a:pPr algn="ctr"/>
                      <a:r>
                        <a:rPr lang="en-GB" dirty="0"/>
                        <a:t>will have</a:t>
                      </a:r>
                    </a:p>
                    <a:p>
                      <a:pPr algn="ctr"/>
                      <a:r>
                        <a:rPr lang="en-GB" dirty="0"/>
                        <a:t>will have</a:t>
                      </a:r>
                    </a:p>
                    <a:p>
                      <a:pPr algn="ctr"/>
                      <a:r>
                        <a:rPr lang="en-GB" dirty="0"/>
                        <a:t>will have</a:t>
                      </a:r>
                    </a:p>
                    <a:p>
                      <a:pPr algn="ctr"/>
                      <a:r>
                        <a:rPr lang="en-GB" dirty="0"/>
                        <a:t>will have</a:t>
                      </a:r>
                    </a:p>
                    <a:p>
                      <a:pPr algn="ctr"/>
                      <a:r>
                        <a:rPr lang="en-GB" dirty="0"/>
                        <a:t>will have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4204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774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781"/>
          </a:xfrm>
        </p:spPr>
        <p:txBody>
          <a:bodyPr>
            <a:normAutofit fontScale="90000"/>
          </a:bodyPr>
          <a:lstStyle/>
          <a:p>
            <a:r>
              <a:rPr lang="en-GB" dirty="0"/>
              <a:t>Prefixes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2"/>
              </a:rPr>
              <a:t>www.keystage2literacy.co.uk</a:t>
            </a:r>
            <a:r>
              <a:rPr lang="en-GB" sz="1200" dirty="0"/>
              <a:t> </a:t>
            </a:r>
          </a:p>
        </p:txBody>
      </p:sp>
      <p:pic>
        <p:nvPicPr>
          <p:cNvPr id="9" name="Picture 8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3"/>
          <a:srcRect l="28256" t="20261" r="9593" b="10233"/>
          <a:stretch/>
        </p:blipFill>
        <p:spPr>
          <a:xfrm>
            <a:off x="7808899" y="99895"/>
            <a:ext cx="1244724" cy="92801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09752" y="5888452"/>
            <a:ext cx="1634358" cy="719958"/>
          </a:xfrm>
          <a:prstGeom prst="ellipse">
            <a:avLst/>
          </a:prstGeom>
          <a:solidFill>
            <a:srgbClr val="B94F63"/>
          </a:solidFill>
          <a:ln>
            <a:solidFill>
              <a:srgbClr val="B94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/>
              <a:t>50 &amp; 51</a:t>
            </a:r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" y="5582228"/>
            <a:ext cx="1088935" cy="1154171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28650" y="1427228"/>
            <a:ext cx="5392216" cy="4099957"/>
          </a:xfrm>
        </p:spPr>
        <p:txBody>
          <a:bodyPr>
            <a:normAutofit/>
          </a:bodyPr>
          <a:lstStyle/>
          <a:p>
            <a:r>
              <a:rPr lang="en-GB" sz="2000" dirty="0"/>
              <a:t>Prefixes are a letter or group of letters that go at the </a:t>
            </a:r>
            <a:r>
              <a:rPr lang="en-GB" sz="2000" b="1" u="sng" dirty="0"/>
              <a:t>beginning</a:t>
            </a:r>
            <a:r>
              <a:rPr lang="en-GB" sz="2000" dirty="0"/>
              <a:t> of a word</a:t>
            </a:r>
          </a:p>
          <a:p>
            <a:r>
              <a:rPr lang="en-GB" sz="2000" dirty="0"/>
              <a:t>They are added to a root word: (e.g. ‘heat’ = root)</a:t>
            </a:r>
          </a:p>
          <a:p>
            <a:pPr marL="0" indent="0" algn="ctr">
              <a:buNone/>
            </a:pPr>
            <a:r>
              <a:rPr lang="en-GB" sz="2000" b="1" dirty="0"/>
              <a:t>pre + </a:t>
            </a:r>
            <a:r>
              <a:rPr lang="en-GB" sz="2000" b="1" dirty="0">
                <a:solidFill>
                  <a:srgbClr val="FF0000"/>
                </a:solidFill>
              </a:rPr>
              <a:t>heat</a:t>
            </a:r>
          </a:p>
          <a:p>
            <a:r>
              <a:rPr lang="en-GB" sz="2000" dirty="0"/>
              <a:t>Prefixes can give a word an opposite meaning</a:t>
            </a:r>
          </a:p>
          <a:p>
            <a:pPr marL="0" indent="0" algn="ctr">
              <a:buNone/>
            </a:pPr>
            <a:r>
              <a:rPr lang="en-GB" sz="2000" b="1" dirty="0"/>
              <a:t>un + </a:t>
            </a:r>
            <a:r>
              <a:rPr lang="en-GB" sz="2000" b="1" dirty="0">
                <a:solidFill>
                  <a:srgbClr val="FF0000"/>
                </a:solidFill>
              </a:rPr>
              <a:t>happy</a:t>
            </a:r>
            <a:r>
              <a:rPr lang="en-GB" sz="2000" b="1" dirty="0"/>
              <a:t> = un</a:t>
            </a:r>
            <a:r>
              <a:rPr lang="en-GB" sz="2000" b="1" dirty="0">
                <a:solidFill>
                  <a:srgbClr val="FF0000"/>
                </a:solidFill>
              </a:rPr>
              <a:t>happy</a:t>
            </a:r>
          </a:p>
          <a:p>
            <a:r>
              <a:rPr lang="en-GB" sz="2000" dirty="0"/>
              <a:t>Root words </a:t>
            </a:r>
            <a:r>
              <a:rPr lang="en-GB" sz="2000" u="sng" dirty="0"/>
              <a:t>do not </a:t>
            </a:r>
            <a:r>
              <a:rPr lang="en-GB" sz="2000" dirty="0"/>
              <a:t>change their spelling to allow for a prefix, so don’t add or remove letters when you add a prefix.</a:t>
            </a:r>
          </a:p>
        </p:txBody>
      </p:sp>
      <p:pic>
        <p:nvPicPr>
          <p:cNvPr id="15" name="Content Placeholder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31" y="4719142"/>
            <a:ext cx="2571092" cy="204353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16200000">
            <a:off x="5190654" y="5510075"/>
            <a:ext cx="21220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YouTube Zone</a:t>
            </a:r>
          </a:p>
        </p:txBody>
      </p:sp>
      <p:sp>
        <p:nvSpPr>
          <p:cNvPr id="3" name="Rectangle 2"/>
          <p:cNvSpPr/>
          <p:nvPr/>
        </p:nvSpPr>
        <p:spPr>
          <a:xfrm>
            <a:off x="628650" y="772369"/>
            <a:ext cx="4620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 I Need To Know?</a:t>
            </a:r>
          </a:p>
        </p:txBody>
      </p:sp>
      <p:sp>
        <p:nvSpPr>
          <p:cNvPr id="5" name="Rectangle 4"/>
          <p:cNvSpPr/>
          <p:nvPr/>
        </p:nvSpPr>
        <p:spPr>
          <a:xfrm>
            <a:off x="2262627" y="5468558"/>
            <a:ext cx="20083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Taster Questions:</a:t>
            </a:r>
          </a:p>
        </p:txBody>
      </p:sp>
      <p:sp>
        <p:nvSpPr>
          <p:cNvPr id="6" name="Rectangle: Rounded Corners 5">
            <a:hlinkClick r:id="rId7" action="ppaction://hlinksldjump"/>
          </p:cNvPr>
          <p:cNvSpPr/>
          <p:nvPr/>
        </p:nvSpPr>
        <p:spPr>
          <a:xfrm>
            <a:off x="4468017" y="5666972"/>
            <a:ext cx="1355835" cy="7252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Before</a:t>
            </a:r>
          </a:p>
        </p:txBody>
      </p:sp>
      <p:sp>
        <p:nvSpPr>
          <p:cNvPr id="7" name="Rectangle 6"/>
          <p:cNvSpPr/>
          <p:nvPr/>
        </p:nvSpPr>
        <p:spPr>
          <a:xfrm>
            <a:off x="6482531" y="1357144"/>
            <a:ext cx="2571092" cy="31964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Examples:</a:t>
            </a:r>
          </a:p>
          <a:p>
            <a:r>
              <a:rPr lang="en-GB" dirty="0" err="1">
                <a:solidFill>
                  <a:schemeClr val="tx1"/>
                </a:solidFill>
              </a:rPr>
              <a:t>il</a:t>
            </a:r>
            <a:r>
              <a:rPr lang="en-GB" dirty="0">
                <a:solidFill>
                  <a:schemeClr val="tx1"/>
                </a:solidFill>
              </a:rPr>
              <a:t>: 	illegal, illogical</a:t>
            </a:r>
          </a:p>
          <a:p>
            <a:r>
              <a:rPr lang="en-GB" dirty="0" err="1">
                <a:solidFill>
                  <a:schemeClr val="tx1"/>
                </a:solidFill>
              </a:rPr>
              <a:t>im</a:t>
            </a:r>
            <a:r>
              <a:rPr lang="en-GB" dirty="0">
                <a:solidFill>
                  <a:schemeClr val="tx1"/>
                </a:solidFill>
              </a:rPr>
              <a:t>: 	impossible</a:t>
            </a:r>
          </a:p>
          <a:p>
            <a:r>
              <a:rPr lang="en-GB" dirty="0">
                <a:solidFill>
                  <a:schemeClr val="tx1"/>
                </a:solidFill>
              </a:rPr>
              <a:t>in: 	inactive</a:t>
            </a:r>
          </a:p>
          <a:p>
            <a:r>
              <a:rPr lang="en-GB" dirty="0" err="1">
                <a:solidFill>
                  <a:schemeClr val="tx1"/>
                </a:solidFill>
              </a:rPr>
              <a:t>ir</a:t>
            </a:r>
            <a:r>
              <a:rPr lang="en-GB" dirty="0">
                <a:solidFill>
                  <a:schemeClr val="tx1"/>
                </a:solidFill>
              </a:rPr>
              <a:t>:	irregular, irrelevant</a:t>
            </a:r>
          </a:p>
          <a:p>
            <a:r>
              <a:rPr lang="en-GB" dirty="0">
                <a:solidFill>
                  <a:schemeClr val="tx1"/>
                </a:solidFill>
              </a:rPr>
              <a:t>dis:	dislike, disagree</a:t>
            </a:r>
          </a:p>
          <a:p>
            <a:r>
              <a:rPr lang="en-GB" dirty="0">
                <a:solidFill>
                  <a:schemeClr val="tx1"/>
                </a:solidFill>
              </a:rPr>
              <a:t>un:	unnecessary</a:t>
            </a:r>
          </a:p>
          <a:p>
            <a:r>
              <a:rPr lang="en-GB" dirty="0">
                <a:solidFill>
                  <a:schemeClr val="tx1"/>
                </a:solidFill>
              </a:rPr>
              <a:t>re:	readjust, rebuild</a:t>
            </a:r>
          </a:p>
          <a:p>
            <a:r>
              <a:rPr lang="en-GB" dirty="0">
                <a:solidFill>
                  <a:schemeClr val="tx1"/>
                </a:solidFill>
              </a:rPr>
              <a:t>trans: transport</a:t>
            </a:r>
          </a:p>
          <a:p>
            <a:r>
              <a:rPr lang="en-GB" dirty="0">
                <a:solidFill>
                  <a:schemeClr val="tx1"/>
                </a:solidFill>
              </a:rPr>
              <a:t>pre: 	prepaid, preview</a:t>
            </a:r>
          </a:p>
          <a:p>
            <a:r>
              <a:rPr lang="en-GB" dirty="0">
                <a:solidFill>
                  <a:schemeClr val="tx1"/>
                </a:solidFill>
              </a:rPr>
              <a:t>auto: autograph/</a:t>
            </a:r>
            <a:r>
              <a:rPr lang="en-GB" dirty="0" err="1">
                <a:solidFill>
                  <a:schemeClr val="tx1"/>
                </a:solidFill>
              </a:rPr>
              <a:t>matic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705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781"/>
          </a:xfrm>
        </p:spPr>
        <p:txBody>
          <a:bodyPr>
            <a:normAutofit fontScale="90000"/>
          </a:bodyPr>
          <a:lstStyle/>
          <a:p>
            <a:r>
              <a:rPr lang="en-GB" dirty="0"/>
              <a:t>Synonyms &amp; Antonyms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7145"/>
            <a:ext cx="5435882" cy="4158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FF0000"/>
                </a:solidFill>
              </a:rPr>
              <a:t>Synonyms: </a:t>
            </a:r>
            <a:r>
              <a:rPr lang="en-GB" sz="2000" dirty="0"/>
              <a:t>mean the same thing. You need to have a wide enough vocabulary to be able to recognise or think of alternatives to every day or common words. Reading widely can help you. </a:t>
            </a:r>
          </a:p>
          <a:p>
            <a:r>
              <a:rPr lang="en-GB" sz="2000" dirty="0"/>
              <a:t>Ensure you check that the synonym you use still makes sense in the sentence. </a:t>
            </a:r>
          </a:p>
          <a:p>
            <a:r>
              <a:rPr lang="en-GB" sz="2000" dirty="0"/>
              <a:t>In the example, ‘The film was really </a:t>
            </a:r>
            <a:r>
              <a:rPr lang="en-GB" sz="2000" b="1" dirty="0">
                <a:solidFill>
                  <a:srgbClr val="FF0000"/>
                </a:solidFill>
              </a:rPr>
              <a:t>sad</a:t>
            </a:r>
            <a:r>
              <a:rPr lang="en-GB" sz="2000" dirty="0"/>
              <a:t>,’ synonyms for </a:t>
            </a:r>
            <a:r>
              <a:rPr lang="en-GB" sz="2000" b="1" dirty="0">
                <a:solidFill>
                  <a:srgbClr val="FF0000"/>
                </a:solidFill>
              </a:rPr>
              <a:t>sad</a:t>
            </a:r>
            <a:r>
              <a:rPr lang="en-GB" sz="2000" dirty="0"/>
              <a:t> might include </a:t>
            </a:r>
            <a:r>
              <a:rPr lang="en-GB" sz="2000" u="sng" dirty="0"/>
              <a:t>tragic</a:t>
            </a:r>
            <a:r>
              <a:rPr lang="en-GB" sz="2000" dirty="0"/>
              <a:t> or </a:t>
            </a:r>
            <a:r>
              <a:rPr lang="en-GB" sz="2000" u="sng" dirty="0"/>
              <a:t>upset</a:t>
            </a:r>
            <a:r>
              <a:rPr lang="en-GB" sz="2000" dirty="0"/>
              <a:t>. Which of these would be the best choice?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FF0000"/>
                </a:solidFill>
              </a:rPr>
              <a:t>Antonyms: </a:t>
            </a:r>
            <a:r>
              <a:rPr lang="en-GB" sz="2000" dirty="0"/>
              <a:t>means the opposite. Once again, make sure that the antonyms you choose still make sense in the context that they are being used.</a:t>
            </a:r>
          </a:p>
          <a:p>
            <a:r>
              <a:rPr lang="en-GB" sz="2000" dirty="0"/>
              <a:t>Suffixes can help to make antonyms too: </a:t>
            </a:r>
          </a:p>
          <a:p>
            <a:pPr marL="0" indent="0" algn="ctr">
              <a:buNone/>
            </a:pPr>
            <a:r>
              <a:rPr lang="en-GB" sz="2000" dirty="0"/>
              <a:t>tune </a:t>
            </a:r>
            <a:r>
              <a:rPr lang="en-GB" sz="2000" dirty="0">
                <a:sym typeface="Wingdings" panose="05000000000000000000" pitchFamily="2" charset="2"/>
              </a:rPr>
              <a:t> tune</a:t>
            </a:r>
            <a:r>
              <a:rPr lang="en-GB" sz="2000" b="1" u="sng" dirty="0">
                <a:sym typeface="Wingdings" panose="05000000000000000000" pitchFamily="2" charset="2"/>
              </a:rPr>
              <a:t>ful</a:t>
            </a:r>
            <a:r>
              <a:rPr lang="en-GB" sz="2000" dirty="0">
                <a:sym typeface="Wingdings" panose="05000000000000000000" pitchFamily="2" charset="2"/>
              </a:rPr>
              <a:t> and tune</a:t>
            </a:r>
            <a:r>
              <a:rPr lang="en-GB" sz="2000" b="1" u="sng" dirty="0">
                <a:sym typeface="Wingdings" panose="05000000000000000000" pitchFamily="2" charset="2"/>
              </a:rPr>
              <a:t>less</a:t>
            </a:r>
            <a:endParaRPr lang="en-GB" sz="20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2"/>
              </a:rPr>
              <a:t>www.keystage2literacy.co.uk</a:t>
            </a:r>
            <a:r>
              <a:rPr lang="en-GB" sz="1200" dirty="0"/>
              <a:t> </a:t>
            </a:r>
          </a:p>
        </p:txBody>
      </p:sp>
      <p:pic>
        <p:nvPicPr>
          <p:cNvPr id="5" name="Picture 4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3"/>
          <a:srcRect l="28256" t="20261" r="9593" b="10233"/>
          <a:stretch/>
        </p:blipFill>
        <p:spPr>
          <a:xfrm>
            <a:off x="7808899" y="99895"/>
            <a:ext cx="1244724" cy="92801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9752" y="5888452"/>
            <a:ext cx="1634358" cy="719958"/>
          </a:xfrm>
          <a:prstGeom prst="ellipse">
            <a:avLst/>
          </a:prstGeom>
          <a:solidFill>
            <a:srgbClr val="B94F63"/>
          </a:solidFill>
          <a:ln>
            <a:solidFill>
              <a:srgbClr val="B94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/>
              <a:t>60 &amp; 61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" y="5592739"/>
            <a:ext cx="1088935" cy="1154171"/>
          </a:xfrm>
          <a:prstGeom prst="rect">
            <a:avLst/>
          </a:prstGeom>
        </p:spPr>
      </p:pic>
      <p:pic>
        <p:nvPicPr>
          <p:cNvPr id="9" name="Content Placeholder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31" y="4703377"/>
            <a:ext cx="2571092" cy="20435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6200000">
            <a:off x="5190654" y="5494310"/>
            <a:ext cx="21220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YouTube Zone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8650" y="815968"/>
            <a:ext cx="4620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 I Need To Know?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2531" y="1357144"/>
            <a:ext cx="2571092" cy="3196424"/>
          </a:xfrm>
          <a:prstGeom prst="rect">
            <a:avLst/>
          </a:prstGeom>
          <a:solidFill>
            <a:srgbClr val="DEB354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Examples:</a:t>
            </a:r>
          </a:p>
          <a:p>
            <a:r>
              <a:rPr lang="en-GB" dirty="0">
                <a:solidFill>
                  <a:schemeClr val="tx1"/>
                </a:solidFill>
              </a:rPr>
              <a:t>Modify this sentence using one of the antonyms: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‘They thought Merlin was an </a:t>
            </a:r>
            <a:r>
              <a:rPr lang="en-GB" b="1" dirty="0">
                <a:solidFill>
                  <a:srgbClr val="FF0000"/>
                </a:solidFill>
              </a:rPr>
              <a:t>ordinary</a:t>
            </a:r>
            <a:r>
              <a:rPr lang="en-GB" dirty="0">
                <a:solidFill>
                  <a:schemeClr val="tx1"/>
                </a:solidFill>
              </a:rPr>
              <a:t> man.’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unique, peculiar, exceptional, unusual</a:t>
            </a:r>
          </a:p>
        </p:txBody>
      </p:sp>
      <p:sp>
        <p:nvSpPr>
          <p:cNvPr id="16" name="Rectangle: Rounded Corners 15">
            <a:hlinkClick r:id="" action="ppaction://noaction"/>
          </p:cNvPr>
          <p:cNvSpPr/>
          <p:nvPr/>
        </p:nvSpPr>
        <p:spPr>
          <a:xfrm>
            <a:off x="4468017" y="5666972"/>
            <a:ext cx="1355835" cy="7252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Before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62627" y="5468558"/>
            <a:ext cx="20083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Taster Questions:</a:t>
            </a:r>
          </a:p>
        </p:txBody>
      </p:sp>
    </p:spTree>
    <p:extLst>
      <p:ext uri="{BB962C8B-B14F-4D97-AF65-F5344CB8AC3E}">
        <p14:creationId xmlns:p14="http://schemas.microsoft.com/office/powerpoint/2010/main" val="3665144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99070"/>
          </a:xfrm>
        </p:spPr>
        <p:txBody>
          <a:bodyPr/>
          <a:lstStyle/>
          <a:p>
            <a:r>
              <a:rPr lang="en-GB" dirty="0"/>
              <a:t>Inverted Commas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3429"/>
            <a:ext cx="5392216" cy="4011585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Inverted commas are also known as speech or quotation marks. They are used for direct speech.</a:t>
            </a:r>
          </a:p>
          <a:p>
            <a:r>
              <a:rPr lang="en-GB" sz="2000" dirty="0"/>
              <a:t>Direct speech is when the author/writer records exactly what is said in the moment by the character.</a:t>
            </a:r>
          </a:p>
          <a:p>
            <a:pPr marL="0" indent="0" algn="ctr">
              <a:buNone/>
            </a:pPr>
            <a:r>
              <a:rPr lang="en-GB" sz="2000" i="1" dirty="0"/>
              <a:t>Mr Hunter said, </a:t>
            </a:r>
            <a:r>
              <a:rPr lang="en-GB" sz="2000" b="1" i="1" dirty="0">
                <a:solidFill>
                  <a:srgbClr val="FF0000"/>
                </a:solidFill>
              </a:rPr>
              <a:t>“</a:t>
            </a:r>
            <a:r>
              <a:rPr lang="en-GB" sz="2000" i="1" dirty="0"/>
              <a:t>Pencils down, that is the end of the test.</a:t>
            </a:r>
            <a:r>
              <a:rPr lang="en-GB" sz="2000" b="1" i="1" dirty="0">
                <a:solidFill>
                  <a:srgbClr val="FF0000"/>
                </a:solidFill>
              </a:rPr>
              <a:t>”</a:t>
            </a:r>
          </a:p>
          <a:p>
            <a:r>
              <a:rPr lang="en-GB" sz="2000" dirty="0"/>
              <a:t>Reported speech is when the author/writer records what was said previously but it does not have any inverted commas.</a:t>
            </a:r>
          </a:p>
          <a:p>
            <a:pPr marL="0" indent="0" algn="ctr">
              <a:buNone/>
            </a:pPr>
            <a:r>
              <a:rPr lang="en-GB" sz="2000" i="1" dirty="0"/>
              <a:t>Mr Hunter told the children to put their pencils down at the end of the test.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2"/>
              </a:rPr>
              <a:t>www.keystage2literacy.co.uk</a:t>
            </a:r>
            <a:r>
              <a:rPr lang="en-GB" sz="1200" dirty="0"/>
              <a:t> </a:t>
            </a:r>
          </a:p>
        </p:txBody>
      </p:sp>
      <p:pic>
        <p:nvPicPr>
          <p:cNvPr id="5" name="Picture 4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3"/>
          <a:srcRect l="28256" t="20261" r="9593" b="10233"/>
          <a:stretch/>
        </p:blipFill>
        <p:spPr>
          <a:xfrm>
            <a:off x="7808899" y="99895"/>
            <a:ext cx="1244724" cy="92801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9752" y="5888452"/>
            <a:ext cx="1634358" cy="719958"/>
          </a:xfrm>
          <a:prstGeom prst="ellipse">
            <a:avLst/>
          </a:prstGeom>
          <a:solidFill>
            <a:srgbClr val="B94F63"/>
          </a:solidFill>
          <a:ln>
            <a:solidFill>
              <a:srgbClr val="B94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/>
              <a:t>37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" y="5592739"/>
            <a:ext cx="1088935" cy="1154171"/>
          </a:xfrm>
          <a:prstGeom prst="rect">
            <a:avLst/>
          </a:prstGeom>
        </p:spPr>
      </p:pic>
      <p:pic>
        <p:nvPicPr>
          <p:cNvPr id="9" name="Content Placeholder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31" y="4703377"/>
            <a:ext cx="2571092" cy="20435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6200000">
            <a:off x="5190654" y="5494310"/>
            <a:ext cx="21220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YouTube Zone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8650" y="840930"/>
            <a:ext cx="4620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 I Need To Know?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2531" y="1357144"/>
            <a:ext cx="2571092" cy="3196424"/>
          </a:xfrm>
          <a:prstGeom prst="rect">
            <a:avLst/>
          </a:prstGeom>
          <a:solidFill>
            <a:srgbClr val="DEB354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Remember:</a:t>
            </a:r>
          </a:p>
          <a:p>
            <a:r>
              <a:rPr lang="en-GB" dirty="0">
                <a:solidFill>
                  <a:schemeClr val="tx1"/>
                </a:solidFill>
              </a:rPr>
              <a:t>With direct speech, it is important to place a comma before the inverted commas.</a:t>
            </a:r>
          </a:p>
          <a:p>
            <a:r>
              <a:rPr lang="en-GB" dirty="0">
                <a:solidFill>
                  <a:schemeClr val="tx1"/>
                </a:solidFill>
              </a:rPr>
              <a:t>Place any punctuation inside the last set of inverted commas.</a:t>
            </a:r>
          </a:p>
          <a:p>
            <a:r>
              <a:rPr lang="en-GB" dirty="0">
                <a:solidFill>
                  <a:schemeClr val="tx1"/>
                </a:solidFill>
              </a:rPr>
              <a:t>Alan explained</a:t>
            </a:r>
            <a:r>
              <a:rPr lang="en-GB" b="1" dirty="0">
                <a:solidFill>
                  <a:srgbClr val="FF0000"/>
                </a:solidFill>
              </a:rPr>
              <a:t>, “</a:t>
            </a:r>
            <a:r>
              <a:rPr lang="en-GB" dirty="0">
                <a:solidFill>
                  <a:schemeClr val="tx1"/>
                </a:solidFill>
              </a:rPr>
              <a:t>You’ll need to learn all of this for the test</a:t>
            </a:r>
            <a:r>
              <a:rPr lang="en-GB" b="1" dirty="0">
                <a:solidFill>
                  <a:srgbClr val="FF0000"/>
                </a:solidFill>
              </a:rPr>
              <a:t>.”</a:t>
            </a:r>
          </a:p>
        </p:txBody>
      </p:sp>
      <p:sp>
        <p:nvSpPr>
          <p:cNvPr id="16" name="Rectangle: Rounded Corners 15">
            <a:hlinkClick r:id="" action="ppaction://noaction"/>
          </p:cNvPr>
          <p:cNvSpPr/>
          <p:nvPr/>
        </p:nvSpPr>
        <p:spPr>
          <a:xfrm>
            <a:off x="4468017" y="5666972"/>
            <a:ext cx="1355835" cy="7252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Before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62627" y="5468558"/>
            <a:ext cx="20083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Taster Questions:</a:t>
            </a:r>
          </a:p>
        </p:txBody>
      </p:sp>
    </p:spTree>
    <p:extLst>
      <p:ext uri="{BB962C8B-B14F-4D97-AF65-F5344CB8AC3E}">
        <p14:creationId xmlns:p14="http://schemas.microsoft.com/office/powerpoint/2010/main" val="1860509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6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781"/>
          </a:xfrm>
        </p:spPr>
        <p:txBody>
          <a:bodyPr>
            <a:normAutofit fontScale="90000"/>
          </a:bodyPr>
          <a:lstStyle/>
          <a:p>
            <a:r>
              <a:rPr lang="en-GB" dirty="0"/>
              <a:t>Plural/Possessive ‘-s’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7144"/>
            <a:ext cx="5435882" cy="4097095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For most plurals, we just add ‘s’ for example cat becomes cat</a:t>
            </a:r>
            <a:r>
              <a:rPr lang="en-GB" sz="2000" b="1" dirty="0">
                <a:solidFill>
                  <a:srgbClr val="FF0000"/>
                </a:solidFill>
              </a:rPr>
              <a:t>s</a:t>
            </a:r>
            <a:r>
              <a:rPr lang="en-GB" sz="2000" dirty="0"/>
              <a:t> and dog becomes dog</a:t>
            </a:r>
            <a:r>
              <a:rPr lang="en-GB" sz="2000" b="1" dirty="0">
                <a:solidFill>
                  <a:srgbClr val="FF0000"/>
                </a:solidFill>
              </a:rPr>
              <a:t>s</a:t>
            </a:r>
            <a:r>
              <a:rPr lang="en-GB" sz="2000" dirty="0"/>
              <a:t>, but…</a:t>
            </a:r>
          </a:p>
          <a:p>
            <a:pPr marL="0" indent="0">
              <a:buNone/>
            </a:pPr>
            <a:r>
              <a:rPr lang="en-GB" sz="2000" u="sng" dirty="0"/>
              <a:t>What happens with plurals that are possessive?</a:t>
            </a:r>
          </a:p>
          <a:p>
            <a:r>
              <a:rPr lang="en-GB" sz="2000" dirty="0"/>
              <a:t>It is possible to have singular possessive (belonging to one person or thing) and plural possessive (belonging to more than one person or thing) nouns:</a:t>
            </a:r>
          </a:p>
          <a:p>
            <a:pPr marL="0" indent="0">
              <a:buNone/>
            </a:pPr>
            <a:r>
              <a:rPr lang="en-GB" sz="2000" dirty="0"/>
              <a:t>Singular possessive: </a:t>
            </a:r>
            <a:r>
              <a:rPr lang="en-GB" sz="2000" b="1" dirty="0">
                <a:solidFill>
                  <a:srgbClr val="FF0000"/>
                </a:solidFill>
              </a:rPr>
              <a:t>the girl’s coat</a:t>
            </a:r>
          </a:p>
          <a:p>
            <a:pPr marL="0" indent="0">
              <a:buNone/>
            </a:pPr>
            <a:r>
              <a:rPr lang="en-GB" sz="2000" dirty="0"/>
              <a:t>In this example, the coat belongs to one girl.</a:t>
            </a:r>
          </a:p>
          <a:p>
            <a:pPr marL="0" indent="0">
              <a:buNone/>
            </a:pPr>
            <a:r>
              <a:rPr lang="en-GB" sz="2000" dirty="0"/>
              <a:t>Plural possessive: </a:t>
            </a:r>
            <a:r>
              <a:rPr lang="en-GB" sz="2000" b="1" dirty="0">
                <a:solidFill>
                  <a:srgbClr val="FF0000"/>
                </a:solidFill>
              </a:rPr>
              <a:t>the girls’ coats</a:t>
            </a:r>
          </a:p>
          <a:p>
            <a:pPr marL="0" indent="0">
              <a:buNone/>
            </a:pPr>
            <a:r>
              <a:rPr lang="en-GB" sz="2000" dirty="0"/>
              <a:t>In this example, the coats belong to more than one girl. Did you also notice where the apostrophe went?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2"/>
              </a:rPr>
              <a:t>www.keystage2literacy.co.uk</a:t>
            </a:r>
            <a:r>
              <a:rPr lang="en-GB" sz="1200" dirty="0"/>
              <a:t> </a:t>
            </a:r>
          </a:p>
        </p:txBody>
      </p:sp>
      <p:pic>
        <p:nvPicPr>
          <p:cNvPr id="5" name="Picture 4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3"/>
          <a:srcRect l="28256" t="20261" r="9593" b="10233"/>
          <a:stretch/>
        </p:blipFill>
        <p:spPr>
          <a:xfrm>
            <a:off x="7808899" y="99895"/>
            <a:ext cx="1244724" cy="92801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9752" y="5888452"/>
            <a:ext cx="1634358" cy="719958"/>
          </a:xfrm>
          <a:prstGeom prst="ellipse">
            <a:avLst/>
          </a:prstGeom>
          <a:solidFill>
            <a:srgbClr val="B94F63"/>
          </a:solidFill>
          <a:ln>
            <a:solidFill>
              <a:srgbClr val="B94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/>
              <a:t>34 &amp; 35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" y="5592739"/>
            <a:ext cx="1088935" cy="1154171"/>
          </a:xfrm>
          <a:prstGeom prst="rect">
            <a:avLst/>
          </a:prstGeom>
        </p:spPr>
      </p:pic>
      <p:pic>
        <p:nvPicPr>
          <p:cNvPr id="9" name="Content Placeholder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31" y="4703377"/>
            <a:ext cx="2571092" cy="20435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6200000">
            <a:off x="5190654" y="5494310"/>
            <a:ext cx="21220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YouTube Zone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8650" y="772369"/>
            <a:ext cx="4620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 I Need To Know?</a:t>
            </a:r>
          </a:p>
        </p:txBody>
      </p:sp>
      <p:sp>
        <p:nvSpPr>
          <p:cNvPr id="15" name="Rectangle: Rounded Corners 14">
            <a:hlinkClick r:id="" action="ppaction://noaction"/>
          </p:cNvPr>
          <p:cNvSpPr/>
          <p:nvPr/>
        </p:nvSpPr>
        <p:spPr>
          <a:xfrm>
            <a:off x="4468017" y="5666972"/>
            <a:ext cx="1355835" cy="7252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Before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62627" y="5468558"/>
            <a:ext cx="20083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Taster Questions: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82531" y="1357144"/>
            <a:ext cx="2571092" cy="3196424"/>
          </a:xfrm>
          <a:prstGeom prst="rect">
            <a:avLst/>
          </a:prstGeom>
          <a:solidFill>
            <a:srgbClr val="E949DE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Examples: </a:t>
            </a:r>
          </a:p>
          <a:p>
            <a:r>
              <a:rPr lang="en-GB" b="1" i="1" dirty="0">
                <a:solidFill>
                  <a:schemeClr val="tx1"/>
                </a:solidFill>
              </a:rPr>
              <a:t>(Do you notice the difference? What is the meaning in each of these?)</a:t>
            </a:r>
          </a:p>
          <a:p>
            <a:r>
              <a:rPr lang="en-GB" dirty="0">
                <a:solidFill>
                  <a:schemeClr val="tx1"/>
                </a:solidFill>
              </a:rPr>
              <a:t>The animal</a:t>
            </a:r>
            <a:r>
              <a:rPr lang="en-GB" b="1" dirty="0">
                <a:solidFill>
                  <a:srgbClr val="FF0000"/>
                </a:solidFill>
              </a:rPr>
              <a:t>s</a:t>
            </a:r>
            <a:r>
              <a:rPr lang="en-GB" dirty="0">
                <a:solidFill>
                  <a:schemeClr val="tx1"/>
                </a:solidFill>
              </a:rPr>
              <a:t> were grazing in the field.</a:t>
            </a:r>
          </a:p>
          <a:p>
            <a:r>
              <a:rPr lang="en-GB" dirty="0">
                <a:solidFill>
                  <a:schemeClr val="tx1"/>
                </a:solidFill>
              </a:rPr>
              <a:t>The animal</a:t>
            </a:r>
            <a:r>
              <a:rPr lang="en-GB" b="1" dirty="0">
                <a:solidFill>
                  <a:srgbClr val="FF0000"/>
                </a:solidFill>
              </a:rPr>
              <a:t>s’ </a:t>
            </a:r>
            <a:r>
              <a:rPr lang="en-GB" dirty="0">
                <a:solidFill>
                  <a:schemeClr val="tx1"/>
                </a:solidFill>
              </a:rPr>
              <a:t>homes were destroyed.</a:t>
            </a:r>
          </a:p>
          <a:p>
            <a:r>
              <a:rPr lang="en-GB" dirty="0">
                <a:solidFill>
                  <a:schemeClr val="tx1"/>
                </a:solidFill>
              </a:rPr>
              <a:t>The animal</a:t>
            </a:r>
            <a:r>
              <a:rPr lang="en-GB" b="1" dirty="0">
                <a:solidFill>
                  <a:srgbClr val="FF0000"/>
                </a:solidFill>
              </a:rPr>
              <a:t>’s</a:t>
            </a:r>
            <a:r>
              <a:rPr lang="en-GB" dirty="0">
                <a:solidFill>
                  <a:schemeClr val="tx1"/>
                </a:solidFill>
              </a:rPr>
              <a:t> lost its home.</a:t>
            </a:r>
          </a:p>
        </p:txBody>
      </p:sp>
    </p:spTree>
    <p:extLst>
      <p:ext uri="{BB962C8B-B14F-4D97-AF65-F5344CB8AC3E}">
        <p14:creationId xmlns:p14="http://schemas.microsoft.com/office/powerpoint/2010/main" val="2463754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6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781"/>
          </a:xfrm>
        </p:spPr>
        <p:txBody>
          <a:bodyPr>
            <a:normAutofit fontScale="90000"/>
          </a:bodyPr>
          <a:lstStyle/>
          <a:p>
            <a:r>
              <a:rPr lang="en-GB" dirty="0"/>
              <a:t>Fronted Adverbials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2"/>
              </a:rPr>
              <a:t>www.keystage2literacy.co.uk</a:t>
            </a:r>
            <a:r>
              <a:rPr lang="en-GB" sz="1200" dirty="0"/>
              <a:t> </a:t>
            </a:r>
          </a:p>
        </p:txBody>
      </p:sp>
      <p:pic>
        <p:nvPicPr>
          <p:cNvPr id="5" name="Picture 4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3"/>
          <a:srcRect l="28256" t="20261" r="9593" b="10233"/>
          <a:stretch/>
        </p:blipFill>
        <p:spPr>
          <a:xfrm>
            <a:off x="7808899" y="99895"/>
            <a:ext cx="1244724" cy="92801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9752" y="5888452"/>
            <a:ext cx="1634358" cy="719958"/>
          </a:xfrm>
          <a:prstGeom prst="ellipse">
            <a:avLst/>
          </a:prstGeom>
          <a:solidFill>
            <a:srgbClr val="B94F63"/>
          </a:solidFill>
          <a:ln>
            <a:solidFill>
              <a:srgbClr val="B94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/>
              <a:t>12 &amp; 23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" y="5592739"/>
            <a:ext cx="1088935" cy="1154171"/>
          </a:xfrm>
          <a:prstGeom prst="rect">
            <a:avLst/>
          </a:prstGeom>
        </p:spPr>
      </p:pic>
      <p:pic>
        <p:nvPicPr>
          <p:cNvPr id="9" name="Content Placeholder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31" y="4703377"/>
            <a:ext cx="2571092" cy="20435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6200000">
            <a:off x="5190654" y="5494310"/>
            <a:ext cx="21220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YouTube Zone</a:t>
            </a:r>
          </a:p>
        </p:txBody>
      </p:sp>
      <p:sp>
        <p:nvSpPr>
          <p:cNvPr id="15" name="Rectangle: Rounded Corners 14">
            <a:hlinkClick r:id="" action="ppaction://noaction"/>
          </p:cNvPr>
          <p:cNvSpPr/>
          <p:nvPr/>
        </p:nvSpPr>
        <p:spPr>
          <a:xfrm>
            <a:off x="4468017" y="5666972"/>
            <a:ext cx="1355835" cy="7252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Before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62627" y="5468558"/>
            <a:ext cx="20083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Taster Questions: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82531" y="1357144"/>
            <a:ext cx="2571092" cy="3196424"/>
          </a:xfrm>
          <a:prstGeom prst="rect">
            <a:avLst/>
          </a:prstGeom>
          <a:solidFill>
            <a:srgbClr val="E949DE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Examples:</a:t>
            </a:r>
          </a:p>
          <a:p>
            <a:r>
              <a:rPr lang="en-GB" b="1" dirty="0">
                <a:solidFill>
                  <a:schemeClr val="tx1"/>
                </a:solidFill>
              </a:rPr>
              <a:t>Whilst he was sleeping, </a:t>
            </a:r>
            <a:r>
              <a:rPr lang="en-GB" dirty="0">
                <a:solidFill>
                  <a:schemeClr val="tx1"/>
                </a:solidFill>
              </a:rPr>
              <a:t>Darren’s house was burgled.</a:t>
            </a:r>
          </a:p>
          <a:p>
            <a:r>
              <a:rPr lang="en-GB" b="1" dirty="0">
                <a:solidFill>
                  <a:schemeClr val="tx1"/>
                </a:solidFill>
              </a:rPr>
              <a:t>Having won the race, </a:t>
            </a:r>
            <a:r>
              <a:rPr lang="en-GB" dirty="0" err="1">
                <a:solidFill>
                  <a:schemeClr val="tx1"/>
                </a:solidFill>
              </a:rPr>
              <a:t>Zeffie</a:t>
            </a:r>
            <a:r>
              <a:rPr lang="en-GB" dirty="0">
                <a:solidFill>
                  <a:schemeClr val="tx1"/>
                </a:solidFill>
              </a:rPr>
              <a:t> collected her medal.</a:t>
            </a:r>
          </a:p>
          <a:p>
            <a:r>
              <a:rPr lang="en-GB" b="1" dirty="0">
                <a:solidFill>
                  <a:schemeClr val="tx1"/>
                </a:solidFill>
              </a:rPr>
              <a:t>As soon as he got home, </a:t>
            </a:r>
            <a:r>
              <a:rPr lang="en-GB" dirty="0">
                <a:solidFill>
                  <a:schemeClr val="tx1"/>
                </a:solidFill>
              </a:rPr>
              <a:t>Rhys got changed and played on his Xbox.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18011" y="1434869"/>
            <a:ext cx="5646521" cy="4019370"/>
          </a:xfrm>
        </p:spPr>
        <p:txBody>
          <a:bodyPr>
            <a:noAutofit/>
          </a:bodyPr>
          <a:lstStyle/>
          <a:p>
            <a:r>
              <a:rPr lang="en-GB" sz="2000" dirty="0"/>
              <a:t>We used to call them  ‘</a:t>
            </a:r>
            <a:r>
              <a:rPr lang="en-GB" sz="2000" u="sng" dirty="0"/>
              <a:t>sentence openers</a:t>
            </a:r>
            <a:r>
              <a:rPr lang="en-GB" sz="2000" dirty="0"/>
              <a:t>’ or even </a:t>
            </a:r>
            <a:r>
              <a:rPr lang="en-GB" sz="2000" u="sng" dirty="0"/>
              <a:t>subordinate clauses </a:t>
            </a:r>
            <a:r>
              <a:rPr lang="en-GB" sz="2000" dirty="0"/>
              <a:t>that come at the beginning.</a:t>
            </a:r>
          </a:p>
          <a:p>
            <a:r>
              <a:rPr lang="en-GB" sz="2000" dirty="0"/>
              <a:t>A fronted adverbial is an adverbial phrase placed at the beginning of a sentence- it does not have to make sense on its own, therefore is not the main clause, it is a dependent clause.</a:t>
            </a:r>
          </a:p>
          <a:p>
            <a:pPr marL="0" indent="0">
              <a:buNone/>
            </a:pPr>
            <a:r>
              <a:rPr lang="en-GB" sz="2000" dirty="0"/>
              <a:t>In the sentence…</a:t>
            </a:r>
          </a:p>
          <a:p>
            <a:pPr marL="0" indent="0" algn="ctr">
              <a:buNone/>
            </a:pPr>
            <a:r>
              <a:rPr lang="en-GB" sz="2000" dirty="0"/>
              <a:t>Mario ate his pasta </a:t>
            </a:r>
            <a:r>
              <a:rPr lang="en-GB" sz="2000" b="1" dirty="0">
                <a:solidFill>
                  <a:srgbClr val="FF0000"/>
                </a:solidFill>
              </a:rPr>
              <a:t>as quickly as he could.</a:t>
            </a:r>
            <a:r>
              <a:rPr lang="en-GB" sz="2000" dirty="0"/>
              <a:t> </a:t>
            </a:r>
          </a:p>
          <a:p>
            <a:pPr marL="0" indent="0">
              <a:buNone/>
            </a:pPr>
            <a:r>
              <a:rPr lang="en-GB" sz="2000" dirty="0"/>
              <a:t>…the adverbial phrase can be moved to the front: </a:t>
            </a:r>
          </a:p>
          <a:p>
            <a:pPr marL="0" indent="0" algn="ctr">
              <a:buNone/>
            </a:pPr>
            <a:r>
              <a:rPr lang="en-GB" sz="2000" b="1" dirty="0">
                <a:solidFill>
                  <a:srgbClr val="FF0000"/>
                </a:solidFill>
              </a:rPr>
              <a:t>As quickly as he could, </a:t>
            </a:r>
            <a:r>
              <a:rPr lang="en-GB" sz="2000" dirty="0"/>
              <a:t>Mario ate his pasta.</a:t>
            </a:r>
          </a:p>
          <a:p>
            <a:pPr marL="0" indent="0">
              <a:buNone/>
            </a:pPr>
            <a:r>
              <a:rPr lang="en-GB" sz="2000" dirty="0"/>
              <a:t>Notice how a comma follows the fronted adverbial.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8650" y="772369"/>
            <a:ext cx="4620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 I Need To Know?</a:t>
            </a:r>
          </a:p>
        </p:txBody>
      </p:sp>
    </p:spTree>
    <p:extLst>
      <p:ext uri="{BB962C8B-B14F-4D97-AF65-F5344CB8AC3E}">
        <p14:creationId xmlns:p14="http://schemas.microsoft.com/office/powerpoint/2010/main" val="3625025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6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781"/>
          </a:xfrm>
        </p:spPr>
        <p:txBody>
          <a:bodyPr>
            <a:normAutofit fontScale="90000"/>
          </a:bodyPr>
          <a:lstStyle/>
          <a:p>
            <a:r>
              <a:rPr lang="en-GB" dirty="0"/>
              <a:t>Verb Inflections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2"/>
              </a:rPr>
              <a:t>www.keystage2literacy.co.uk</a:t>
            </a:r>
            <a:r>
              <a:rPr lang="en-GB" sz="1200" dirty="0"/>
              <a:t> </a:t>
            </a:r>
          </a:p>
        </p:txBody>
      </p:sp>
      <p:pic>
        <p:nvPicPr>
          <p:cNvPr id="5" name="Picture 4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3"/>
          <a:srcRect l="28256" t="20261" r="9593" b="10233"/>
          <a:stretch/>
        </p:blipFill>
        <p:spPr>
          <a:xfrm>
            <a:off x="7808899" y="99895"/>
            <a:ext cx="1244724" cy="92801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9752" y="5888452"/>
            <a:ext cx="1634358" cy="719958"/>
          </a:xfrm>
          <a:prstGeom prst="ellipse">
            <a:avLst/>
          </a:prstGeom>
          <a:solidFill>
            <a:srgbClr val="B94F63"/>
          </a:solidFill>
          <a:ln>
            <a:solidFill>
              <a:srgbClr val="B94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/>
              <a:t>N/A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" y="5592739"/>
            <a:ext cx="1088935" cy="1154171"/>
          </a:xfrm>
          <a:prstGeom prst="rect">
            <a:avLst/>
          </a:prstGeom>
        </p:spPr>
      </p:pic>
      <p:pic>
        <p:nvPicPr>
          <p:cNvPr id="9" name="Content Placeholder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31" y="4708632"/>
            <a:ext cx="2571092" cy="20435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6200000">
            <a:off x="5190654" y="5499565"/>
            <a:ext cx="21220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YouTube Zone</a:t>
            </a:r>
          </a:p>
        </p:txBody>
      </p:sp>
      <p:sp>
        <p:nvSpPr>
          <p:cNvPr id="15" name="Rectangle: Rounded Corners 14">
            <a:hlinkClick r:id="" action="ppaction://noaction"/>
          </p:cNvPr>
          <p:cNvSpPr/>
          <p:nvPr/>
        </p:nvSpPr>
        <p:spPr>
          <a:xfrm>
            <a:off x="4468017" y="5666972"/>
            <a:ext cx="1355835" cy="7252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Before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62627" y="5468558"/>
            <a:ext cx="20083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Taster Questions: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82531" y="1357144"/>
            <a:ext cx="2571092" cy="3196424"/>
          </a:xfrm>
          <a:prstGeom prst="rect">
            <a:avLst/>
          </a:prstGeom>
          <a:solidFill>
            <a:srgbClr val="E949DE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Examples:</a:t>
            </a:r>
          </a:p>
          <a:p>
            <a:r>
              <a:rPr lang="en-GB" dirty="0">
                <a:solidFill>
                  <a:schemeClr val="tx1"/>
                </a:solidFill>
              </a:rPr>
              <a:t>s: horse </a:t>
            </a: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 horses</a:t>
            </a:r>
          </a:p>
          <a:p>
            <a:r>
              <a:rPr lang="en-GB" dirty="0" err="1">
                <a:solidFill>
                  <a:schemeClr val="tx1"/>
                </a:solidFill>
                <a:sym typeface="Wingdings" panose="05000000000000000000" pitchFamily="2" charset="2"/>
              </a:rPr>
              <a:t>es</a:t>
            </a: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: watch  watches</a:t>
            </a:r>
          </a:p>
          <a:p>
            <a:r>
              <a:rPr lang="en-GB" dirty="0" err="1">
                <a:solidFill>
                  <a:schemeClr val="tx1"/>
                </a:solidFill>
                <a:sym typeface="Wingdings" panose="05000000000000000000" pitchFamily="2" charset="2"/>
              </a:rPr>
              <a:t>ies</a:t>
            </a: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: hurry  hurries</a:t>
            </a:r>
          </a:p>
          <a:p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d: rate  rated</a:t>
            </a:r>
          </a:p>
          <a:p>
            <a:r>
              <a:rPr lang="en-GB" dirty="0" err="1">
                <a:solidFill>
                  <a:schemeClr val="tx1"/>
                </a:solidFill>
              </a:rPr>
              <a:t>ed</a:t>
            </a:r>
            <a:r>
              <a:rPr lang="en-GB" dirty="0">
                <a:solidFill>
                  <a:schemeClr val="tx1"/>
                </a:solidFill>
              </a:rPr>
              <a:t>: heed </a:t>
            </a: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 heeded</a:t>
            </a:r>
          </a:p>
          <a:p>
            <a:r>
              <a:rPr lang="en-GB" dirty="0" err="1">
                <a:solidFill>
                  <a:schemeClr val="tx1"/>
                </a:solidFill>
                <a:sym typeface="Wingdings" panose="05000000000000000000" pitchFamily="2" charset="2"/>
              </a:rPr>
              <a:t>ied</a:t>
            </a: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: worry  worried</a:t>
            </a:r>
          </a:p>
          <a:p>
            <a:r>
              <a:rPr lang="en-GB" dirty="0" err="1">
                <a:solidFill>
                  <a:schemeClr val="tx1"/>
                </a:solidFill>
                <a:sym typeface="Wingdings" panose="05000000000000000000" pitchFamily="2" charset="2"/>
              </a:rPr>
              <a:t>ing</a:t>
            </a: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: know  knowing</a:t>
            </a:r>
          </a:p>
          <a:p>
            <a:r>
              <a:rPr lang="en-GB" dirty="0" err="1">
                <a:solidFill>
                  <a:schemeClr val="tx1"/>
                </a:solidFill>
                <a:sym typeface="Wingdings" panose="05000000000000000000" pitchFamily="2" charset="2"/>
              </a:rPr>
              <a:t>ing</a:t>
            </a: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: slam  slamming</a:t>
            </a:r>
          </a:p>
          <a:p>
            <a:r>
              <a:rPr lang="en-GB" dirty="0" err="1">
                <a:solidFill>
                  <a:schemeClr val="tx1"/>
                </a:solidFill>
                <a:sym typeface="Wingdings" panose="05000000000000000000" pitchFamily="2" charset="2"/>
              </a:rPr>
              <a:t>ly</a:t>
            </a: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: steep  steeply</a:t>
            </a:r>
          </a:p>
          <a:p>
            <a:r>
              <a:rPr lang="en-GB" dirty="0" err="1">
                <a:solidFill>
                  <a:schemeClr val="tx1"/>
                </a:solidFill>
                <a:sym typeface="Wingdings" panose="05000000000000000000" pitchFamily="2" charset="2"/>
              </a:rPr>
              <a:t>ily</a:t>
            </a: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: happy  happily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09752" y="1357144"/>
            <a:ext cx="5554780" cy="4097095"/>
          </a:xfrm>
        </p:spPr>
        <p:txBody>
          <a:bodyPr>
            <a:normAutofit/>
          </a:bodyPr>
          <a:lstStyle/>
          <a:p>
            <a:r>
              <a:rPr lang="en-GB" sz="2000" dirty="0"/>
              <a:t>Also known as Inflectional Endings: a group of letters added to the end of a word to change their meaning. –s, -</a:t>
            </a:r>
            <a:r>
              <a:rPr lang="en-GB" sz="2000" dirty="0" err="1"/>
              <a:t>es</a:t>
            </a:r>
            <a:r>
              <a:rPr lang="en-GB" sz="2000" dirty="0"/>
              <a:t>, -</a:t>
            </a:r>
            <a:r>
              <a:rPr lang="en-GB" sz="2000" dirty="0" err="1"/>
              <a:t>ing</a:t>
            </a:r>
            <a:r>
              <a:rPr lang="en-GB" sz="2000" dirty="0"/>
              <a:t>, -</a:t>
            </a:r>
            <a:r>
              <a:rPr lang="en-GB" sz="2000" dirty="0" err="1"/>
              <a:t>ed</a:t>
            </a:r>
            <a:r>
              <a:rPr lang="en-GB" sz="2000" dirty="0"/>
              <a:t> </a:t>
            </a:r>
          </a:p>
          <a:p>
            <a:r>
              <a:rPr lang="en-GB" sz="2000" dirty="0"/>
              <a:t>The verb can change according to the spelling as well, such as ‘take’ becomes ‘taking’ by removing ‘e’ first before adding ‘</a:t>
            </a:r>
            <a:r>
              <a:rPr lang="en-GB" sz="2000" dirty="0" err="1"/>
              <a:t>ing</a:t>
            </a:r>
            <a:r>
              <a:rPr lang="en-GB" sz="2000" dirty="0"/>
              <a:t>.’</a:t>
            </a:r>
          </a:p>
          <a:p>
            <a:pPr marL="0" indent="0" algn="ctr">
              <a:buNone/>
            </a:pPr>
            <a:r>
              <a:rPr lang="en-GB" sz="2000" dirty="0"/>
              <a:t>walk - walked – walking</a:t>
            </a:r>
          </a:p>
          <a:p>
            <a:pPr marL="0" indent="0" algn="ctr">
              <a:buNone/>
            </a:pPr>
            <a:r>
              <a:rPr lang="en-GB" sz="2000" dirty="0"/>
              <a:t>mix – mixes – mixed – mixing</a:t>
            </a:r>
          </a:p>
          <a:p>
            <a:r>
              <a:rPr lang="en-GB" sz="2000" dirty="0"/>
              <a:t>Sometimes the consonant at the end of a word is doubled to allow for the inflectional ending:</a:t>
            </a:r>
          </a:p>
          <a:p>
            <a:pPr marL="0" indent="0" algn="ctr">
              <a:buNone/>
            </a:pPr>
            <a:r>
              <a:rPr lang="en-GB" sz="2000" dirty="0"/>
              <a:t>hop – hopp</a:t>
            </a:r>
            <a:r>
              <a:rPr lang="en-GB" sz="2000" b="1" dirty="0">
                <a:solidFill>
                  <a:srgbClr val="FF0000"/>
                </a:solidFill>
              </a:rPr>
              <a:t>ing</a:t>
            </a:r>
            <a:r>
              <a:rPr lang="en-GB" sz="2000" dirty="0"/>
              <a:t> - hopp</a:t>
            </a:r>
            <a:r>
              <a:rPr lang="en-GB" sz="2000" b="1" dirty="0">
                <a:solidFill>
                  <a:srgbClr val="FF0000"/>
                </a:solidFill>
              </a:rPr>
              <a:t>ed</a:t>
            </a:r>
          </a:p>
          <a:p>
            <a:pPr marL="0" indent="0" algn="ctr">
              <a:buNone/>
            </a:pPr>
            <a:endParaRPr lang="en-GB" sz="2000" dirty="0"/>
          </a:p>
        </p:txBody>
      </p:sp>
      <p:sp>
        <p:nvSpPr>
          <p:cNvPr id="19" name="Rectangle 18"/>
          <p:cNvSpPr/>
          <p:nvPr/>
        </p:nvSpPr>
        <p:spPr>
          <a:xfrm>
            <a:off x="628650" y="772369"/>
            <a:ext cx="4620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 I Need To Know?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379779" y="4669352"/>
            <a:ext cx="2673844" cy="21220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170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781"/>
          </a:xfrm>
        </p:spPr>
        <p:txBody>
          <a:bodyPr>
            <a:normAutofit fontScale="90000"/>
          </a:bodyPr>
          <a:lstStyle/>
          <a:p>
            <a:r>
              <a:rPr lang="en-GB" dirty="0"/>
              <a:t>Modal Verbs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2"/>
              </a:rPr>
              <a:t>www.keystage2literacy.co.uk</a:t>
            </a:r>
            <a:r>
              <a:rPr lang="en-GB" sz="1200" dirty="0"/>
              <a:t> </a:t>
            </a:r>
          </a:p>
        </p:txBody>
      </p:sp>
      <p:pic>
        <p:nvPicPr>
          <p:cNvPr id="5" name="Picture 4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3"/>
          <a:srcRect l="28256" t="20261" r="9593" b="10233"/>
          <a:stretch/>
        </p:blipFill>
        <p:spPr>
          <a:xfrm>
            <a:off x="7808899" y="99895"/>
            <a:ext cx="1244724" cy="92801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9752" y="5888452"/>
            <a:ext cx="1634358" cy="719958"/>
          </a:xfrm>
          <a:prstGeom prst="ellipse">
            <a:avLst/>
          </a:prstGeom>
          <a:solidFill>
            <a:srgbClr val="B94F63"/>
          </a:solidFill>
          <a:ln>
            <a:solidFill>
              <a:srgbClr val="B94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/>
              <a:t>8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" y="5592739"/>
            <a:ext cx="1088935" cy="1154171"/>
          </a:xfrm>
          <a:prstGeom prst="rect">
            <a:avLst/>
          </a:prstGeom>
        </p:spPr>
      </p:pic>
      <p:pic>
        <p:nvPicPr>
          <p:cNvPr id="9" name="Content Placeholder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31" y="4703377"/>
            <a:ext cx="2571092" cy="20435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6200000">
            <a:off x="5190654" y="5494310"/>
            <a:ext cx="21220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YouTube Zone</a:t>
            </a:r>
          </a:p>
        </p:txBody>
      </p:sp>
      <p:sp>
        <p:nvSpPr>
          <p:cNvPr id="15" name="Rectangle: Rounded Corners 14">
            <a:hlinkClick r:id="" action="ppaction://noaction"/>
          </p:cNvPr>
          <p:cNvSpPr/>
          <p:nvPr/>
        </p:nvSpPr>
        <p:spPr>
          <a:xfrm>
            <a:off x="4468017" y="5666972"/>
            <a:ext cx="1355835" cy="7252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Before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62627" y="5468558"/>
            <a:ext cx="20083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Taster Questions: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82531" y="1357144"/>
            <a:ext cx="2571092" cy="31964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Examples:</a:t>
            </a:r>
          </a:p>
          <a:p>
            <a:r>
              <a:rPr lang="en-GB" dirty="0">
                <a:solidFill>
                  <a:schemeClr val="tx1"/>
                </a:solidFill>
              </a:rPr>
              <a:t>Can- I </a:t>
            </a:r>
            <a:r>
              <a:rPr lang="en-GB" b="1" dirty="0">
                <a:solidFill>
                  <a:srgbClr val="FF0000"/>
                </a:solidFill>
              </a:rPr>
              <a:t>can</a:t>
            </a:r>
            <a:r>
              <a:rPr lang="en-GB" dirty="0">
                <a:solidFill>
                  <a:schemeClr val="tx1"/>
                </a:solidFill>
              </a:rPr>
              <a:t> speak English.</a:t>
            </a:r>
          </a:p>
          <a:p>
            <a:r>
              <a:rPr lang="en-GB" dirty="0">
                <a:solidFill>
                  <a:schemeClr val="tx1"/>
                </a:solidFill>
              </a:rPr>
              <a:t>Could- She </a:t>
            </a:r>
            <a:r>
              <a:rPr lang="en-GB" b="1" dirty="0">
                <a:solidFill>
                  <a:srgbClr val="FF0000"/>
                </a:solidFill>
              </a:rPr>
              <a:t>could</a:t>
            </a:r>
            <a:r>
              <a:rPr lang="en-GB" dirty="0">
                <a:solidFill>
                  <a:schemeClr val="tx1"/>
                </a:solidFill>
              </a:rPr>
              <a:t> go out.</a:t>
            </a:r>
          </a:p>
          <a:p>
            <a:r>
              <a:rPr lang="en-GB" dirty="0">
                <a:solidFill>
                  <a:schemeClr val="tx1"/>
                </a:solidFill>
              </a:rPr>
              <a:t>May- It </a:t>
            </a:r>
            <a:r>
              <a:rPr lang="en-GB" b="1" dirty="0">
                <a:solidFill>
                  <a:srgbClr val="FF0000"/>
                </a:solidFill>
              </a:rPr>
              <a:t>may</a:t>
            </a:r>
            <a:r>
              <a:rPr lang="en-GB" dirty="0">
                <a:solidFill>
                  <a:schemeClr val="tx1"/>
                </a:solidFill>
              </a:rPr>
              <a:t> rain today.</a:t>
            </a:r>
          </a:p>
          <a:p>
            <a:r>
              <a:rPr lang="en-GB" dirty="0">
                <a:solidFill>
                  <a:schemeClr val="tx1"/>
                </a:solidFill>
              </a:rPr>
              <a:t>Might- It </a:t>
            </a:r>
            <a:r>
              <a:rPr lang="en-GB" b="1" dirty="0">
                <a:solidFill>
                  <a:srgbClr val="FF0000"/>
                </a:solidFill>
              </a:rPr>
              <a:t>might</a:t>
            </a:r>
            <a:r>
              <a:rPr lang="en-GB" dirty="0">
                <a:solidFill>
                  <a:schemeClr val="tx1"/>
                </a:solidFill>
              </a:rPr>
              <a:t> snow.</a:t>
            </a:r>
          </a:p>
          <a:p>
            <a:r>
              <a:rPr lang="en-GB" dirty="0">
                <a:solidFill>
                  <a:schemeClr val="tx1"/>
                </a:solidFill>
              </a:rPr>
              <a:t>Must- You </a:t>
            </a:r>
            <a:r>
              <a:rPr lang="en-GB" b="1" dirty="0">
                <a:solidFill>
                  <a:srgbClr val="FF0000"/>
                </a:solidFill>
              </a:rPr>
              <a:t>must</a:t>
            </a:r>
            <a:r>
              <a:rPr lang="en-GB" dirty="0">
                <a:solidFill>
                  <a:schemeClr val="tx1"/>
                </a:solidFill>
              </a:rPr>
              <a:t> sit down.</a:t>
            </a:r>
          </a:p>
          <a:p>
            <a:r>
              <a:rPr lang="en-GB" dirty="0">
                <a:solidFill>
                  <a:schemeClr val="tx1"/>
                </a:solidFill>
              </a:rPr>
              <a:t>Should- They </a:t>
            </a:r>
            <a:r>
              <a:rPr lang="en-GB" b="1" dirty="0">
                <a:solidFill>
                  <a:srgbClr val="FF0000"/>
                </a:solidFill>
              </a:rPr>
              <a:t>should</a:t>
            </a:r>
            <a:r>
              <a:rPr lang="en-GB" dirty="0">
                <a:solidFill>
                  <a:schemeClr val="tx1"/>
                </a:solidFill>
              </a:rPr>
              <a:t> ask.</a:t>
            </a:r>
          </a:p>
          <a:p>
            <a:r>
              <a:rPr lang="en-GB" dirty="0">
                <a:solidFill>
                  <a:schemeClr val="tx1"/>
                </a:solidFill>
              </a:rPr>
              <a:t>Will- He </a:t>
            </a:r>
            <a:r>
              <a:rPr lang="en-GB" b="1" dirty="0">
                <a:solidFill>
                  <a:srgbClr val="FF0000"/>
                </a:solidFill>
              </a:rPr>
              <a:t>will</a:t>
            </a:r>
            <a:r>
              <a:rPr lang="en-GB" dirty="0">
                <a:solidFill>
                  <a:schemeClr val="tx1"/>
                </a:solidFill>
              </a:rPr>
              <a:t> ask her.</a:t>
            </a:r>
          </a:p>
          <a:p>
            <a:r>
              <a:rPr lang="en-GB" dirty="0">
                <a:solidFill>
                  <a:schemeClr val="tx1"/>
                </a:solidFill>
              </a:rPr>
              <a:t>Would- He </a:t>
            </a:r>
            <a:r>
              <a:rPr lang="en-GB" b="1" dirty="0">
                <a:solidFill>
                  <a:srgbClr val="FF0000"/>
                </a:solidFill>
              </a:rPr>
              <a:t>would</a:t>
            </a:r>
            <a:r>
              <a:rPr lang="en-GB" dirty="0">
                <a:solidFill>
                  <a:schemeClr val="tx1"/>
                </a:solidFill>
              </a:rPr>
              <a:t> like to.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757611" y="1398162"/>
            <a:ext cx="4306921" cy="4056077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Modal verbs show how likely something is to happen.</a:t>
            </a:r>
          </a:p>
          <a:p>
            <a:r>
              <a:rPr lang="en-GB" sz="2000" dirty="0"/>
              <a:t>This Shades Metre shows you how likely something is to happen on a scale of importance: ‘dare’ being the most urgent or important and ‘shall’ being the least important. 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Should</a:t>
            </a:r>
            <a:r>
              <a:rPr lang="en-GB" sz="2000" dirty="0"/>
              <a:t> is a strong suggestion that you should do something, but still leaves an element of choice.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Must</a:t>
            </a:r>
            <a:r>
              <a:rPr lang="en-GB" sz="2000" dirty="0"/>
              <a:t> is a very strong suggestion and you are likely to listen.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Shall</a:t>
            </a:r>
            <a:r>
              <a:rPr lang="en-GB" sz="2000" dirty="0"/>
              <a:t> is weak- you might not bother.</a:t>
            </a:r>
          </a:p>
          <a:p>
            <a:endParaRPr lang="en-GB" sz="2000" dirty="0"/>
          </a:p>
        </p:txBody>
      </p:sp>
      <p:sp>
        <p:nvSpPr>
          <p:cNvPr id="19" name="Rectangle 18"/>
          <p:cNvSpPr/>
          <p:nvPr/>
        </p:nvSpPr>
        <p:spPr>
          <a:xfrm>
            <a:off x="628650" y="772369"/>
            <a:ext cx="4620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 I Need To Know?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6" y="1398162"/>
            <a:ext cx="1287485" cy="423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05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781"/>
          </a:xfrm>
        </p:spPr>
        <p:txBody>
          <a:bodyPr>
            <a:normAutofit fontScale="90000"/>
          </a:bodyPr>
          <a:lstStyle/>
          <a:p>
            <a:r>
              <a:rPr lang="en-GB" dirty="0"/>
              <a:t>Cohesive Devices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2"/>
              </a:rPr>
              <a:t>www.keystage2literacy.co.uk</a:t>
            </a:r>
            <a:r>
              <a:rPr lang="en-GB" sz="1200" dirty="0"/>
              <a:t> </a:t>
            </a:r>
          </a:p>
        </p:txBody>
      </p:sp>
      <p:pic>
        <p:nvPicPr>
          <p:cNvPr id="5" name="Picture 4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3"/>
          <a:srcRect l="28256" t="20261" r="9593" b="10233"/>
          <a:stretch/>
        </p:blipFill>
        <p:spPr>
          <a:xfrm>
            <a:off x="7808899" y="99895"/>
            <a:ext cx="1244724" cy="92801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9752" y="5888452"/>
            <a:ext cx="1634358" cy="719958"/>
          </a:xfrm>
          <a:prstGeom prst="ellipse">
            <a:avLst/>
          </a:prstGeom>
          <a:solidFill>
            <a:srgbClr val="B94F63"/>
          </a:solidFill>
          <a:ln>
            <a:solidFill>
              <a:srgbClr val="B94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/>
              <a:t>N/A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" y="5592739"/>
            <a:ext cx="1088935" cy="1154171"/>
          </a:xfrm>
          <a:prstGeom prst="rect">
            <a:avLst/>
          </a:prstGeom>
        </p:spPr>
      </p:pic>
      <p:pic>
        <p:nvPicPr>
          <p:cNvPr id="9" name="Content Placeholder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31" y="4703377"/>
            <a:ext cx="2571092" cy="20435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6200000">
            <a:off x="5190654" y="5494310"/>
            <a:ext cx="21220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YouTube Zone</a:t>
            </a:r>
          </a:p>
        </p:txBody>
      </p:sp>
      <p:sp>
        <p:nvSpPr>
          <p:cNvPr id="15" name="Rectangle: Rounded Corners 14">
            <a:hlinkClick r:id="" action="ppaction://noaction"/>
          </p:cNvPr>
          <p:cNvSpPr/>
          <p:nvPr/>
        </p:nvSpPr>
        <p:spPr>
          <a:xfrm>
            <a:off x="4468017" y="5666972"/>
            <a:ext cx="1355835" cy="7252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Before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62627" y="5468558"/>
            <a:ext cx="20083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Taster Questions: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82531" y="1357144"/>
            <a:ext cx="2571092" cy="31964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Examples: cohesive devices act like conjunctions and can be placed at the beginning or middle of a sentence.</a:t>
            </a:r>
          </a:p>
          <a:p>
            <a:r>
              <a:rPr lang="en-GB" dirty="0">
                <a:solidFill>
                  <a:schemeClr val="tx1"/>
                </a:solidFill>
              </a:rPr>
              <a:t>Remember: pronouns are useful cohesive devices as they prevent us from repeating someone’s name. The ellipsis … is also a cohesive device.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28650" y="1357144"/>
            <a:ext cx="5435882" cy="4097095"/>
          </a:xfrm>
        </p:spPr>
        <p:txBody>
          <a:bodyPr>
            <a:normAutofit/>
          </a:bodyPr>
          <a:lstStyle/>
          <a:p>
            <a:r>
              <a:rPr lang="en-GB" sz="2000" dirty="0"/>
              <a:t>Cohesive devices are useful conjunctions, transitional phrases, synonyms and pronouns that express ideas in a cohesive manner.</a:t>
            </a:r>
          </a:p>
          <a:p>
            <a:r>
              <a:rPr lang="en-GB" sz="2000" dirty="0"/>
              <a:t>They are used to join sentences together to make ideas more understandable to the reader.</a:t>
            </a:r>
          </a:p>
          <a:p>
            <a:r>
              <a:rPr lang="en-GB" sz="2000" dirty="0"/>
              <a:t>Cohesive devices or cohesion use linking words or phrases for a vast range of reasons: </a:t>
            </a:r>
          </a:p>
          <a:p>
            <a:r>
              <a:rPr lang="en-GB" sz="2000" dirty="0">
                <a:solidFill>
                  <a:srgbClr val="FF0000"/>
                </a:solidFill>
              </a:rPr>
              <a:t>To list </a:t>
            </a:r>
            <a:r>
              <a:rPr lang="en-GB" sz="2000" dirty="0"/>
              <a:t>(first, second, next, to begin), </a:t>
            </a:r>
            <a:r>
              <a:rPr lang="en-GB" sz="2000" dirty="0">
                <a:solidFill>
                  <a:srgbClr val="FF0000"/>
                </a:solidFill>
              </a:rPr>
              <a:t>for reinforcement</a:t>
            </a:r>
            <a:r>
              <a:rPr lang="en-GB" sz="2000" dirty="0"/>
              <a:t> (also, furthermore, in addition), </a:t>
            </a:r>
            <a:r>
              <a:rPr lang="en-GB" sz="2000" dirty="0">
                <a:solidFill>
                  <a:srgbClr val="FF0000"/>
                </a:solidFill>
              </a:rPr>
              <a:t>similarity</a:t>
            </a:r>
            <a:r>
              <a:rPr lang="en-GB" sz="2000" dirty="0"/>
              <a:t> (equally, likewise), </a:t>
            </a:r>
            <a:r>
              <a:rPr lang="en-GB" sz="2000" dirty="0">
                <a:solidFill>
                  <a:srgbClr val="FF0000"/>
                </a:solidFill>
              </a:rPr>
              <a:t>transition to a new point</a:t>
            </a:r>
            <a:r>
              <a:rPr lang="en-GB" sz="2000" dirty="0"/>
              <a:t> (as for…, now, turning to), </a:t>
            </a:r>
            <a:r>
              <a:rPr lang="en-GB" sz="2000" dirty="0">
                <a:solidFill>
                  <a:srgbClr val="FF0000"/>
                </a:solidFill>
              </a:rPr>
              <a:t>summary </a:t>
            </a:r>
            <a:r>
              <a:rPr lang="en-GB" sz="2000" dirty="0"/>
              <a:t>(in conclusion, therefore), </a:t>
            </a:r>
            <a:r>
              <a:rPr lang="en-GB" sz="2000" dirty="0">
                <a:solidFill>
                  <a:srgbClr val="FF0000"/>
                </a:solidFill>
              </a:rPr>
              <a:t>to give an example </a:t>
            </a:r>
            <a:r>
              <a:rPr lang="en-GB" sz="2000" dirty="0"/>
              <a:t>(for instance, in this case), and so on…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8650" y="772369"/>
            <a:ext cx="4620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 I Need To Know?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379779" y="4669352"/>
            <a:ext cx="2673844" cy="21220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950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781"/>
          </a:xfrm>
        </p:spPr>
        <p:txBody>
          <a:bodyPr>
            <a:normAutofit fontScale="90000"/>
          </a:bodyPr>
          <a:lstStyle/>
          <a:p>
            <a:r>
              <a:rPr lang="en-GB" dirty="0"/>
              <a:t>Verb Prefixes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2"/>
              </a:rPr>
              <a:t>www.keystage2literacy.co.uk</a:t>
            </a:r>
            <a:r>
              <a:rPr lang="en-GB" sz="1200" dirty="0"/>
              <a:t> </a:t>
            </a:r>
          </a:p>
        </p:txBody>
      </p:sp>
      <p:pic>
        <p:nvPicPr>
          <p:cNvPr id="5" name="Picture 4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3"/>
          <a:srcRect l="28256" t="20261" r="9593" b="10233"/>
          <a:stretch/>
        </p:blipFill>
        <p:spPr>
          <a:xfrm>
            <a:off x="7808899" y="99895"/>
            <a:ext cx="1244724" cy="92801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9752" y="5888452"/>
            <a:ext cx="1634358" cy="719958"/>
          </a:xfrm>
          <a:prstGeom prst="ellipse">
            <a:avLst/>
          </a:prstGeom>
          <a:solidFill>
            <a:srgbClr val="B94F63"/>
          </a:solidFill>
          <a:ln>
            <a:solidFill>
              <a:srgbClr val="B94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/>
              <a:t>N/A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" y="5592739"/>
            <a:ext cx="1088935" cy="1154171"/>
          </a:xfrm>
          <a:prstGeom prst="rect">
            <a:avLst/>
          </a:prstGeom>
        </p:spPr>
      </p:pic>
      <p:pic>
        <p:nvPicPr>
          <p:cNvPr id="9" name="Content Placeholder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31" y="4703377"/>
            <a:ext cx="2571092" cy="20435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6200000">
            <a:off x="5190654" y="5494310"/>
            <a:ext cx="21220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YouTube Zone</a:t>
            </a:r>
          </a:p>
        </p:txBody>
      </p:sp>
      <p:sp>
        <p:nvSpPr>
          <p:cNvPr id="15" name="Rectangle: Rounded Corners 14">
            <a:hlinkClick r:id="" action="ppaction://noaction"/>
          </p:cNvPr>
          <p:cNvSpPr/>
          <p:nvPr/>
        </p:nvSpPr>
        <p:spPr>
          <a:xfrm>
            <a:off x="4468017" y="5666972"/>
            <a:ext cx="1355835" cy="7252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Before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62627" y="5468558"/>
            <a:ext cx="20083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Taster Questions: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82531" y="1357144"/>
            <a:ext cx="2571092" cy="31964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Examples:</a:t>
            </a:r>
          </a:p>
          <a:p>
            <a:r>
              <a:rPr lang="en-GB" dirty="0">
                <a:solidFill>
                  <a:schemeClr val="tx1"/>
                </a:solidFill>
              </a:rPr>
              <a:t>Prefixes have meanings-</a:t>
            </a:r>
          </a:p>
          <a:p>
            <a:r>
              <a:rPr lang="en-GB" dirty="0">
                <a:solidFill>
                  <a:schemeClr val="tx1"/>
                </a:solidFill>
              </a:rPr>
              <a:t>un-/dis-: opposite of</a:t>
            </a:r>
          </a:p>
          <a:p>
            <a:r>
              <a:rPr lang="en-GB" dirty="0">
                <a:solidFill>
                  <a:schemeClr val="tx1"/>
                </a:solidFill>
              </a:rPr>
              <a:t>re-: again</a:t>
            </a:r>
          </a:p>
          <a:p>
            <a:r>
              <a:rPr lang="en-GB" dirty="0">
                <a:solidFill>
                  <a:schemeClr val="tx1"/>
                </a:solidFill>
              </a:rPr>
              <a:t>in-/</a:t>
            </a:r>
            <a:r>
              <a:rPr lang="en-GB" dirty="0" err="1">
                <a:solidFill>
                  <a:schemeClr val="tx1"/>
                </a:solidFill>
              </a:rPr>
              <a:t>im</a:t>
            </a:r>
            <a:r>
              <a:rPr lang="en-GB" dirty="0">
                <a:solidFill>
                  <a:schemeClr val="tx1"/>
                </a:solidFill>
              </a:rPr>
              <a:t>-/</a:t>
            </a:r>
            <a:r>
              <a:rPr lang="en-GB" dirty="0" err="1">
                <a:solidFill>
                  <a:schemeClr val="tx1"/>
                </a:solidFill>
              </a:rPr>
              <a:t>ir</a:t>
            </a:r>
            <a:r>
              <a:rPr lang="en-GB" dirty="0">
                <a:solidFill>
                  <a:schemeClr val="tx1"/>
                </a:solidFill>
              </a:rPr>
              <a:t>-/</a:t>
            </a:r>
            <a:r>
              <a:rPr lang="en-GB" dirty="0" err="1">
                <a:solidFill>
                  <a:schemeClr val="tx1"/>
                </a:solidFill>
              </a:rPr>
              <a:t>il</a:t>
            </a:r>
            <a:r>
              <a:rPr lang="en-GB" dirty="0">
                <a:solidFill>
                  <a:schemeClr val="tx1"/>
                </a:solidFill>
              </a:rPr>
              <a:t>-/non: not</a:t>
            </a:r>
          </a:p>
          <a:p>
            <a:r>
              <a:rPr lang="en-GB" dirty="0" err="1">
                <a:solidFill>
                  <a:schemeClr val="tx1"/>
                </a:solidFill>
              </a:rPr>
              <a:t>en</a:t>
            </a:r>
            <a:r>
              <a:rPr lang="en-GB" dirty="0">
                <a:solidFill>
                  <a:schemeClr val="tx1"/>
                </a:solidFill>
              </a:rPr>
              <a:t>-: cause to</a:t>
            </a:r>
          </a:p>
          <a:p>
            <a:r>
              <a:rPr lang="en-GB" dirty="0">
                <a:solidFill>
                  <a:schemeClr val="tx1"/>
                </a:solidFill>
              </a:rPr>
              <a:t>under-: too little</a:t>
            </a:r>
          </a:p>
          <a:p>
            <a:r>
              <a:rPr lang="en-GB" dirty="0">
                <a:solidFill>
                  <a:schemeClr val="tx1"/>
                </a:solidFill>
              </a:rPr>
              <a:t>in-/</a:t>
            </a:r>
            <a:r>
              <a:rPr lang="en-GB" dirty="0" err="1">
                <a:solidFill>
                  <a:schemeClr val="tx1"/>
                </a:solidFill>
              </a:rPr>
              <a:t>im</a:t>
            </a:r>
            <a:r>
              <a:rPr lang="en-GB" dirty="0">
                <a:solidFill>
                  <a:schemeClr val="tx1"/>
                </a:solidFill>
              </a:rPr>
              <a:t>-: (in or into)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28650" y="1357144"/>
            <a:ext cx="5435882" cy="4171328"/>
          </a:xfrm>
        </p:spPr>
        <p:txBody>
          <a:bodyPr>
            <a:normAutofit/>
          </a:bodyPr>
          <a:lstStyle/>
          <a:p>
            <a:r>
              <a:rPr lang="en-GB" sz="2000" dirty="0"/>
              <a:t>Verb prefixes are simply that… verbs with a prefix at the beginning of them. The prefixes often change the meaning of the verb, for example:</a:t>
            </a:r>
          </a:p>
          <a:p>
            <a:pPr marL="0" indent="0" algn="ctr">
              <a:buNone/>
            </a:pPr>
            <a:r>
              <a:rPr lang="en-GB" sz="2000" dirty="0"/>
              <a:t>patient </a:t>
            </a:r>
            <a:r>
              <a:rPr lang="en-GB" sz="2000" dirty="0">
                <a:sym typeface="Wingdings" panose="05000000000000000000" pitchFamily="2" charset="2"/>
              </a:rPr>
              <a:t> </a:t>
            </a:r>
            <a:r>
              <a:rPr lang="en-GB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im</a:t>
            </a:r>
            <a:r>
              <a:rPr lang="en-GB" sz="2000" dirty="0">
                <a:sym typeface="Wingdings" panose="05000000000000000000" pitchFamily="2" charset="2"/>
              </a:rPr>
              <a:t>patient</a:t>
            </a:r>
          </a:p>
          <a:p>
            <a:pPr marL="0" indent="0" algn="ctr">
              <a:buNone/>
            </a:pPr>
            <a:r>
              <a:rPr lang="en-GB" sz="2000" dirty="0">
                <a:sym typeface="Wingdings" panose="05000000000000000000" pitchFamily="2" charset="2"/>
              </a:rPr>
              <a:t>like  </a:t>
            </a:r>
            <a:r>
              <a:rPr lang="en-GB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dis</a:t>
            </a:r>
            <a:r>
              <a:rPr lang="en-GB" sz="2000" dirty="0">
                <a:sym typeface="Wingdings" panose="05000000000000000000" pitchFamily="2" charset="2"/>
              </a:rPr>
              <a:t>like</a:t>
            </a:r>
          </a:p>
          <a:p>
            <a:pPr marL="0" indent="0" algn="ctr">
              <a:buNone/>
            </a:pPr>
            <a:r>
              <a:rPr lang="en-GB" sz="2000" dirty="0">
                <a:sym typeface="Wingdings" panose="05000000000000000000" pitchFamily="2" charset="2"/>
              </a:rPr>
              <a:t>lock  </a:t>
            </a:r>
            <a:r>
              <a:rPr lang="en-GB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un</a:t>
            </a:r>
            <a:r>
              <a:rPr lang="en-GB" sz="2000" dirty="0">
                <a:sym typeface="Wingdings" panose="05000000000000000000" pitchFamily="2" charset="2"/>
              </a:rPr>
              <a:t>lock</a:t>
            </a:r>
          </a:p>
          <a:p>
            <a:pPr marL="0" indent="0" algn="ctr">
              <a:buNone/>
            </a:pPr>
            <a:r>
              <a:rPr lang="en-GB" sz="2000" dirty="0">
                <a:sym typeface="Wingdings" panose="05000000000000000000" pitchFamily="2" charset="2"/>
              </a:rPr>
              <a:t>appear  </a:t>
            </a:r>
            <a:r>
              <a:rPr lang="en-GB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dis</a:t>
            </a:r>
            <a:r>
              <a:rPr lang="en-GB" sz="2000" dirty="0">
                <a:sym typeface="Wingdings" panose="05000000000000000000" pitchFamily="2" charset="2"/>
              </a:rPr>
              <a:t>appear</a:t>
            </a:r>
          </a:p>
          <a:p>
            <a:pPr marL="0" indent="0" algn="ctr">
              <a:buNone/>
            </a:pPr>
            <a:r>
              <a:rPr lang="en-GB" sz="2000" dirty="0">
                <a:sym typeface="Wingdings" panose="05000000000000000000" pitchFamily="2" charset="2"/>
              </a:rPr>
              <a:t>write  </a:t>
            </a:r>
            <a:r>
              <a:rPr lang="en-GB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re</a:t>
            </a:r>
            <a:r>
              <a:rPr lang="en-GB" sz="2000" dirty="0">
                <a:sym typeface="Wingdings" panose="05000000000000000000" pitchFamily="2" charset="2"/>
              </a:rPr>
              <a:t>write</a:t>
            </a:r>
          </a:p>
          <a:p>
            <a:r>
              <a:rPr lang="en-GB" sz="2000" dirty="0">
                <a:sym typeface="Wingdings" panose="05000000000000000000" pitchFamily="2" charset="2"/>
              </a:rPr>
              <a:t>Remember that we are looking for prefixes for verbs (</a:t>
            </a:r>
            <a:r>
              <a:rPr lang="en-GB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doing words</a:t>
            </a:r>
            <a:r>
              <a:rPr lang="en-GB" sz="2000" dirty="0">
                <a:sym typeface="Wingdings" panose="05000000000000000000" pitchFamily="2" charset="2"/>
              </a:rPr>
              <a:t>)</a:t>
            </a:r>
            <a:r>
              <a:rPr lang="en-GB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GB" sz="2000" dirty="0">
                <a:sym typeface="Wingdings" panose="05000000000000000000" pitchFamily="2" charset="2"/>
              </a:rPr>
              <a:t>rather than just any word e.g. legal  illegal (these are adjectives)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8650" y="772369"/>
            <a:ext cx="4620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 I Need To Know?</a:t>
            </a:r>
          </a:p>
        </p:txBody>
      </p:sp>
    </p:spTree>
    <p:extLst>
      <p:ext uri="{BB962C8B-B14F-4D97-AF65-F5344CB8AC3E}">
        <p14:creationId xmlns:p14="http://schemas.microsoft.com/office/powerpoint/2010/main" val="551420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781"/>
          </a:xfrm>
        </p:spPr>
        <p:txBody>
          <a:bodyPr>
            <a:normAutofit fontScale="90000"/>
          </a:bodyPr>
          <a:lstStyle/>
          <a:p>
            <a:r>
              <a:rPr lang="en-GB" dirty="0"/>
              <a:t>Parenthesis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2"/>
              </a:rPr>
              <a:t>www.keystage2literacy.co.uk</a:t>
            </a:r>
            <a:r>
              <a:rPr lang="en-GB" sz="1200" dirty="0"/>
              <a:t> </a:t>
            </a:r>
          </a:p>
        </p:txBody>
      </p:sp>
      <p:pic>
        <p:nvPicPr>
          <p:cNvPr id="5" name="Picture 4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3"/>
          <a:srcRect l="28256" t="20261" r="9593" b="10233"/>
          <a:stretch/>
        </p:blipFill>
        <p:spPr>
          <a:xfrm>
            <a:off x="7808899" y="99895"/>
            <a:ext cx="1244724" cy="92801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9752" y="5888452"/>
            <a:ext cx="1634358" cy="719958"/>
          </a:xfrm>
          <a:prstGeom prst="ellipse">
            <a:avLst/>
          </a:prstGeom>
          <a:solidFill>
            <a:srgbClr val="B94F63"/>
          </a:solidFill>
          <a:ln>
            <a:solidFill>
              <a:srgbClr val="B94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/>
              <a:t>41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" y="5592739"/>
            <a:ext cx="1088935" cy="1154171"/>
          </a:xfrm>
          <a:prstGeom prst="rect">
            <a:avLst/>
          </a:prstGeom>
        </p:spPr>
      </p:pic>
      <p:pic>
        <p:nvPicPr>
          <p:cNvPr id="9" name="Content Placeholder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31" y="4703377"/>
            <a:ext cx="2571092" cy="20435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6200000">
            <a:off x="5190654" y="5494310"/>
            <a:ext cx="21220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YouTube Zone</a:t>
            </a:r>
          </a:p>
        </p:txBody>
      </p:sp>
      <p:sp>
        <p:nvSpPr>
          <p:cNvPr id="15" name="Rectangle: Rounded Corners 14">
            <a:hlinkClick r:id="" action="ppaction://noaction"/>
          </p:cNvPr>
          <p:cNvSpPr/>
          <p:nvPr/>
        </p:nvSpPr>
        <p:spPr>
          <a:xfrm>
            <a:off x="4468017" y="5666972"/>
            <a:ext cx="1355835" cy="7252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Before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62627" y="5468558"/>
            <a:ext cx="20083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Taster Questions: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82531" y="1357144"/>
            <a:ext cx="2571092" cy="31964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Examples:</a:t>
            </a:r>
          </a:p>
          <a:p>
            <a:r>
              <a:rPr lang="en-GB" dirty="0">
                <a:solidFill>
                  <a:schemeClr val="tx1"/>
                </a:solidFill>
              </a:rPr>
              <a:t>Zoe couldn’t find her friends </a:t>
            </a:r>
            <a:r>
              <a:rPr lang="en-GB" b="1" dirty="0">
                <a:solidFill>
                  <a:schemeClr val="tx1"/>
                </a:solidFill>
              </a:rPr>
              <a:t>(they were in the bathroom)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en-GB" b="1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Charlie </a:t>
            </a:r>
            <a:r>
              <a:rPr lang="en-GB" b="1" dirty="0">
                <a:solidFill>
                  <a:schemeClr val="tx1"/>
                </a:solidFill>
              </a:rPr>
              <a:t>(a schoolboy) </a:t>
            </a:r>
            <a:r>
              <a:rPr lang="en-GB" dirty="0">
                <a:solidFill>
                  <a:schemeClr val="tx1"/>
                </a:solidFill>
              </a:rPr>
              <a:t>often decided to cycle to school.</a:t>
            </a:r>
          </a:p>
          <a:p>
            <a:r>
              <a:rPr lang="en-GB" dirty="0">
                <a:solidFill>
                  <a:schemeClr val="tx1"/>
                </a:solidFill>
              </a:rPr>
              <a:t>Abigail enjoyed running for her school </a:t>
            </a:r>
            <a:r>
              <a:rPr lang="en-GB" b="1" dirty="0">
                <a:solidFill>
                  <a:schemeClr val="tx1"/>
                </a:solidFill>
              </a:rPr>
              <a:t>(she won a lot of medals)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28650" y="1357144"/>
            <a:ext cx="5435882" cy="4097095"/>
          </a:xfrm>
        </p:spPr>
        <p:txBody>
          <a:bodyPr>
            <a:normAutofit/>
          </a:bodyPr>
          <a:lstStyle/>
          <a:p>
            <a:r>
              <a:rPr lang="en-GB" sz="2000" dirty="0"/>
              <a:t>Parenthesis is just a big word for something else that you’ve been doing all along: </a:t>
            </a:r>
            <a:r>
              <a:rPr lang="en-GB" sz="2000" b="1" dirty="0">
                <a:solidFill>
                  <a:srgbClr val="FF0000"/>
                </a:solidFill>
              </a:rPr>
              <a:t>brackets</a:t>
            </a:r>
            <a:r>
              <a:rPr lang="en-GB" sz="2000" dirty="0"/>
              <a:t>!</a:t>
            </a:r>
          </a:p>
          <a:p>
            <a:r>
              <a:rPr lang="en-GB" sz="2000" dirty="0"/>
              <a:t>Brackets or parenthesis are used to separate extra information. Sometimes you can use commas to do this as well- as you would when you place a </a:t>
            </a:r>
            <a:r>
              <a:rPr lang="en-GB" sz="2000" b="1" dirty="0">
                <a:solidFill>
                  <a:srgbClr val="FF0000"/>
                </a:solidFill>
              </a:rPr>
              <a:t>subordinate</a:t>
            </a:r>
            <a:r>
              <a:rPr lang="en-GB" sz="2000" dirty="0"/>
              <a:t> clauses in a sentence.</a:t>
            </a:r>
          </a:p>
          <a:p>
            <a:r>
              <a:rPr lang="en-GB" sz="2000" dirty="0"/>
              <a:t>Remember that when you remove the brackets and the information between them, the rest of the sentence still makes sense. </a:t>
            </a:r>
          </a:p>
          <a:p>
            <a:r>
              <a:rPr lang="en-GB" sz="2000" dirty="0"/>
              <a:t>The information in the brackets doesn’t have to be a complete sentence. E.g. The farmer </a:t>
            </a:r>
            <a:r>
              <a:rPr lang="en-GB" sz="2000" b="1" dirty="0">
                <a:solidFill>
                  <a:srgbClr val="FF0000"/>
                </a:solidFill>
              </a:rPr>
              <a:t>(who lived in Devon) </a:t>
            </a:r>
            <a:r>
              <a:rPr lang="en-GB" sz="2000" dirty="0"/>
              <a:t>frantically searched his fields for his sheep.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8650" y="772369"/>
            <a:ext cx="4620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 I Need To Know?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379779" y="4669352"/>
            <a:ext cx="2673844" cy="21220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047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781"/>
          </a:xfrm>
        </p:spPr>
        <p:txBody>
          <a:bodyPr>
            <a:normAutofit fontScale="90000"/>
          </a:bodyPr>
          <a:lstStyle/>
          <a:p>
            <a:r>
              <a:rPr lang="en-GB" dirty="0"/>
              <a:t>Relative Clauses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2"/>
              </a:rPr>
              <a:t>www.keystage2literacy.co.uk</a:t>
            </a:r>
            <a:r>
              <a:rPr lang="en-GB" sz="1200" dirty="0"/>
              <a:t> </a:t>
            </a:r>
          </a:p>
        </p:txBody>
      </p:sp>
      <p:pic>
        <p:nvPicPr>
          <p:cNvPr id="5" name="Picture 4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3"/>
          <a:srcRect l="28256" t="20261" r="9593" b="10233"/>
          <a:stretch/>
        </p:blipFill>
        <p:spPr>
          <a:xfrm>
            <a:off x="7808899" y="99895"/>
            <a:ext cx="1244724" cy="92801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9752" y="5888452"/>
            <a:ext cx="1634358" cy="719958"/>
          </a:xfrm>
          <a:prstGeom prst="ellipse">
            <a:avLst/>
          </a:prstGeom>
          <a:solidFill>
            <a:srgbClr val="B94F63"/>
          </a:solidFill>
          <a:ln>
            <a:solidFill>
              <a:srgbClr val="B94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/>
              <a:t>21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" y="5592739"/>
            <a:ext cx="1088935" cy="1154171"/>
          </a:xfrm>
          <a:prstGeom prst="rect">
            <a:avLst/>
          </a:prstGeom>
        </p:spPr>
      </p:pic>
      <p:pic>
        <p:nvPicPr>
          <p:cNvPr id="9" name="Content Placeholder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31" y="4703377"/>
            <a:ext cx="2571092" cy="20435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6200000">
            <a:off x="5190654" y="5494310"/>
            <a:ext cx="21220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YouTube Zone</a:t>
            </a:r>
          </a:p>
        </p:txBody>
      </p:sp>
      <p:sp>
        <p:nvSpPr>
          <p:cNvPr id="15" name="Rectangle: Rounded Corners 14">
            <a:hlinkClick r:id="" action="ppaction://noaction"/>
          </p:cNvPr>
          <p:cNvSpPr/>
          <p:nvPr/>
        </p:nvSpPr>
        <p:spPr>
          <a:xfrm>
            <a:off x="4468017" y="5666972"/>
            <a:ext cx="1355835" cy="7252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Before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62627" y="5468558"/>
            <a:ext cx="20083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Taster Questions: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82531" y="1357144"/>
            <a:ext cx="2571092" cy="31964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Examples:</a:t>
            </a:r>
          </a:p>
          <a:p>
            <a:r>
              <a:rPr lang="en-GB" dirty="0">
                <a:solidFill>
                  <a:schemeClr val="tx1"/>
                </a:solidFill>
              </a:rPr>
              <a:t>I normally eat the sandwich </a:t>
            </a:r>
            <a:r>
              <a:rPr lang="en-GB" b="1" dirty="0">
                <a:solidFill>
                  <a:schemeClr val="tx1"/>
                </a:solidFill>
              </a:rPr>
              <a:t>which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has the most filling in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r>
              <a:rPr lang="en-GB" dirty="0">
                <a:solidFill>
                  <a:schemeClr val="tx1"/>
                </a:solidFill>
              </a:rPr>
              <a:t>Beatrice was an annoying cat </a:t>
            </a:r>
            <a:r>
              <a:rPr lang="en-GB" b="1" dirty="0">
                <a:solidFill>
                  <a:schemeClr val="tx1"/>
                </a:solidFill>
              </a:rPr>
              <a:t>that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scratched at the furniture all of the time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r>
              <a:rPr lang="en-GB" dirty="0">
                <a:solidFill>
                  <a:schemeClr val="tx1"/>
                </a:solidFill>
              </a:rPr>
              <a:t>We became good friends with Arnold </a:t>
            </a:r>
            <a:r>
              <a:rPr lang="en-GB" b="1" dirty="0">
                <a:solidFill>
                  <a:schemeClr val="tx1"/>
                </a:solidFill>
              </a:rPr>
              <a:t>whose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lottery numbers had recently come up</a:t>
            </a:r>
            <a:r>
              <a:rPr lang="en-GB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28650" y="1357144"/>
            <a:ext cx="5435882" cy="4157870"/>
          </a:xfrm>
        </p:spPr>
        <p:txBody>
          <a:bodyPr>
            <a:normAutofit/>
          </a:bodyPr>
          <a:lstStyle/>
          <a:p>
            <a:r>
              <a:rPr lang="en-GB" sz="2000" dirty="0"/>
              <a:t>A relative clause is a type of </a:t>
            </a:r>
            <a:r>
              <a:rPr lang="en-GB" sz="2000" b="1" dirty="0">
                <a:solidFill>
                  <a:srgbClr val="FF0000"/>
                </a:solidFill>
              </a:rPr>
              <a:t>subordinate clause</a:t>
            </a:r>
            <a:r>
              <a:rPr lang="en-GB" sz="2000" dirty="0"/>
              <a:t>. It gives extra information to the main clause.</a:t>
            </a:r>
          </a:p>
          <a:p>
            <a:r>
              <a:rPr lang="en-GB" sz="2000" dirty="0"/>
              <a:t>Remember that the main clause is a strong, independent clause that makes sense on its own. </a:t>
            </a:r>
          </a:p>
          <a:p>
            <a:r>
              <a:rPr lang="en-GB" sz="2000" dirty="0"/>
              <a:t>The relative clause doesn’t have to make sense on its own (it is a </a:t>
            </a:r>
            <a:r>
              <a:rPr lang="en-GB" sz="2000" b="1" dirty="0">
                <a:solidFill>
                  <a:srgbClr val="FF0000"/>
                </a:solidFill>
              </a:rPr>
              <a:t>dependent</a:t>
            </a:r>
            <a:r>
              <a:rPr lang="en-GB" sz="2000" dirty="0"/>
              <a:t> clause.)</a:t>
            </a:r>
          </a:p>
          <a:p>
            <a:r>
              <a:rPr lang="en-GB" sz="2000" dirty="0"/>
              <a:t>Relative clauses have their own </a:t>
            </a:r>
            <a:r>
              <a:rPr lang="en-GB" sz="2000" b="1" dirty="0"/>
              <a:t>relative pronouns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as well: </a:t>
            </a:r>
            <a:r>
              <a:rPr lang="en-GB" sz="2000" b="1" u="sng" dirty="0"/>
              <a:t>who, which, whose, that</a:t>
            </a:r>
          </a:p>
          <a:p>
            <a:endParaRPr lang="en-GB" sz="2000" b="1" u="sng" dirty="0"/>
          </a:p>
          <a:p>
            <a:pPr marL="0" indent="0" algn="ctr">
              <a:buNone/>
            </a:pPr>
            <a:r>
              <a:rPr lang="en-GB" sz="2000" dirty="0"/>
              <a:t>Bob was a truck driver </a:t>
            </a:r>
            <a:r>
              <a:rPr lang="en-GB" sz="2000" b="1" u="sng" dirty="0"/>
              <a:t>who</a:t>
            </a:r>
            <a:r>
              <a:rPr lang="en-GB" sz="2000" dirty="0"/>
              <a:t> </a:t>
            </a:r>
            <a:r>
              <a:rPr lang="en-GB" sz="2000" b="1" u="sng" dirty="0">
                <a:solidFill>
                  <a:srgbClr val="FF0000"/>
                </a:solidFill>
              </a:rPr>
              <a:t>travelled many miles</a:t>
            </a:r>
            <a:r>
              <a:rPr lang="en-GB" sz="2000" dirty="0"/>
              <a:t>.</a:t>
            </a:r>
          </a:p>
          <a:p>
            <a:pPr marL="0" indent="0" algn="ctr">
              <a:buNone/>
            </a:pPr>
            <a:r>
              <a:rPr lang="en-GB" sz="2000" dirty="0"/>
              <a:t>Main clause + relative pronoun + relative clause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8650" y="772369"/>
            <a:ext cx="4620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 I Need To Know?</a:t>
            </a:r>
          </a:p>
        </p:txBody>
      </p:sp>
    </p:spTree>
    <p:extLst>
      <p:ext uri="{BB962C8B-B14F-4D97-AF65-F5344CB8AC3E}">
        <p14:creationId xmlns:p14="http://schemas.microsoft.com/office/powerpoint/2010/main" val="2072192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09752" y="5888452"/>
            <a:ext cx="1634358" cy="719958"/>
          </a:xfrm>
          <a:prstGeom prst="ellipse">
            <a:avLst/>
          </a:prstGeom>
          <a:solidFill>
            <a:srgbClr val="B94F63"/>
          </a:solidFill>
          <a:ln>
            <a:solidFill>
              <a:srgbClr val="B94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/>
              <a:t>52 &amp; 53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781"/>
          </a:xfrm>
        </p:spPr>
        <p:txBody>
          <a:bodyPr>
            <a:normAutofit fontScale="90000"/>
          </a:bodyPr>
          <a:lstStyle/>
          <a:p>
            <a:r>
              <a:rPr lang="en-GB" dirty="0"/>
              <a:t>Suffixes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57144"/>
            <a:ext cx="5435883" cy="4157870"/>
          </a:xfrm>
        </p:spPr>
        <p:txBody>
          <a:bodyPr>
            <a:normAutofit/>
          </a:bodyPr>
          <a:lstStyle/>
          <a:p>
            <a:r>
              <a:rPr lang="en-GB" sz="2000" dirty="0"/>
              <a:t>Suffixes are a letter or group of letters that go at the </a:t>
            </a:r>
            <a:r>
              <a:rPr lang="en-GB" sz="2000" b="1" u="sng" dirty="0"/>
              <a:t>end</a:t>
            </a:r>
            <a:r>
              <a:rPr lang="en-GB" sz="2000" dirty="0"/>
              <a:t> of a word. </a:t>
            </a:r>
          </a:p>
          <a:p>
            <a:r>
              <a:rPr lang="en-GB" sz="2000" dirty="0"/>
              <a:t>Like prefixes, they always attach to a root word.</a:t>
            </a:r>
          </a:p>
          <a:p>
            <a:r>
              <a:rPr lang="en-GB" sz="2000" dirty="0"/>
              <a:t>Suffixes form </a:t>
            </a:r>
            <a:r>
              <a:rPr lang="en-GB" sz="2000" b="1" dirty="0">
                <a:solidFill>
                  <a:srgbClr val="FF0000"/>
                </a:solidFill>
              </a:rPr>
              <a:t>nouns</a:t>
            </a:r>
            <a:r>
              <a:rPr lang="en-GB" sz="2000" dirty="0"/>
              <a:t>- </a:t>
            </a:r>
            <a:r>
              <a:rPr lang="en-GB" sz="2000" dirty="0" err="1"/>
              <a:t>ment</a:t>
            </a:r>
            <a:r>
              <a:rPr lang="en-GB" sz="2000" dirty="0"/>
              <a:t>, ness, </a:t>
            </a:r>
            <a:r>
              <a:rPr lang="en-GB" sz="2000" dirty="0" err="1"/>
              <a:t>er</a:t>
            </a:r>
            <a:r>
              <a:rPr lang="en-GB" sz="2000" dirty="0"/>
              <a:t>, </a:t>
            </a:r>
            <a:r>
              <a:rPr lang="en-GB" sz="2000" dirty="0" err="1"/>
              <a:t>ity</a:t>
            </a:r>
            <a:endParaRPr lang="en-GB" sz="2000" dirty="0"/>
          </a:p>
          <a:p>
            <a:r>
              <a:rPr lang="en-GB" sz="2000" dirty="0"/>
              <a:t>Suffixes form </a:t>
            </a:r>
            <a:r>
              <a:rPr lang="en-GB" sz="2000" b="1" dirty="0">
                <a:solidFill>
                  <a:srgbClr val="FF0000"/>
                </a:solidFill>
              </a:rPr>
              <a:t>adjectives</a:t>
            </a:r>
            <a:r>
              <a:rPr lang="en-GB" sz="2000" dirty="0"/>
              <a:t>- less, </a:t>
            </a:r>
            <a:r>
              <a:rPr lang="en-GB" sz="2000" dirty="0" err="1"/>
              <a:t>ful</a:t>
            </a:r>
            <a:r>
              <a:rPr lang="en-GB" sz="2000" dirty="0"/>
              <a:t>, able, </a:t>
            </a:r>
            <a:r>
              <a:rPr lang="en-GB" sz="2000" dirty="0" err="1"/>
              <a:t>ible</a:t>
            </a:r>
            <a:endParaRPr lang="en-GB" sz="2000" dirty="0"/>
          </a:p>
          <a:p>
            <a:r>
              <a:rPr lang="en-GB" sz="2000" dirty="0"/>
              <a:t>Suffixes form </a:t>
            </a:r>
            <a:r>
              <a:rPr lang="en-GB" sz="2000" b="1" dirty="0">
                <a:solidFill>
                  <a:srgbClr val="FF0000"/>
                </a:solidFill>
              </a:rPr>
              <a:t>adverbs</a:t>
            </a:r>
            <a:r>
              <a:rPr lang="en-GB" sz="2000" dirty="0"/>
              <a:t> and </a:t>
            </a:r>
            <a:r>
              <a:rPr lang="en-GB" sz="2000" b="1" dirty="0">
                <a:solidFill>
                  <a:srgbClr val="FF0000"/>
                </a:solidFill>
              </a:rPr>
              <a:t>verbs</a:t>
            </a:r>
            <a:r>
              <a:rPr lang="en-GB" sz="2000" dirty="0"/>
              <a:t>- </a:t>
            </a:r>
            <a:r>
              <a:rPr lang="en-GB" sz="2000" dirty="0" err="1"/>
              <a:t>ly</a:t>
            </a:r>
            <a:r>
              <a:rPr lang="en-GB" sz="2000" dirty="0"/>
              <a:t>, </a:t>
            </a:r>
            <a:r>
              <a:rPr lang="en-GB" sz="2000" dirty="0" err="1"/>
              <a:t>ise</a:t>
            </a:r>
            <a:r>
              <a:rPr lang="en-GB" sz="2000" dirty="0"/>
              <a:t>, </a:t>
            </a:r>
            <a:r>
              <a:rPr lang="en-GB" sz="2000" dirty="0" err="1"/>
              <a:t>ify</a:t>
            </a:r>
            <a:r>
              <a:rPr lang="en-GB" sz="2000" dirty="0"/>
              <a:t>, </a:t>
            </a:r>
            <a:r>
              <a:rPr lang="en-GB" sz="2000" dirty="0" err="1"/>
              <a:t>ily</a:t>
            </a:r>
            <a:endParaRPr lang="en-GB" sz="2000" dirty="0"/>
          </a:p>
          <a:p>
            <a:r>
              <a:rPr lang="en-GB" sz="2000" dirty="0"/>
              <a:t>Suffixes change the </a:t>
            </a:r>
            <a:r>
              <a:rPr lang="en-GB" sz="2000" b="1" dirty="0">
                <a:solidFill>
                  <a:srgbClr val="FF0000"/>
                </a:solidFill>
              </a:rPr>
              <a:t>tense</a:t>
            </a:r>
            <a:r>
              <a:rPr lang="en-GB" sz="2000" dirty="0"/>
              <a:t> of a verb- </a:t>
            </a:r>
            <a:r>
              <a:rPr lang="en-GB" sz="2000" dirty="0" err="1"/>
              <a:t>ed</a:t>
            </a:r>
            <a:r>
              <a:rPr lang="en-GB" sz="2000" dirty="0"/>
              <a:t>, </a:t>
            </a:r>
            <a:r>
              <a:rPr lang="en-GB" sz="2000" dirty="0" err="1"/>
              <a:t>ing</a:t>
            </a:r>
            <a:endParaRPr lang="en-GB" sz="2000" dirty="0"/>
          </a:p>
          <a:p>
            <a:r>
              <a:rPr lang="en-GB" sz="2000" dirty="0"/>
              <a:t>Often, if the root word ends in ‘e’ or ‘y’ you drop this off. If a root word ends in a consonant, you need to double it.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2"/>
              </a:rPr>
              <a:t>www.keystage2literacy.co.uk</a:t>
            </a:r>
            <a:r>
              <a:rPr lang="en-GB" sz="1200" dirty="0"/>
              <a:t> </a:t>
            </a:r>
          </a:p>
        </p:txBody>
      </p:sp>
      <p:pic>
        <p:nvPicPr>
          <p:cNvPr id="6" name="Picture 5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3"/>
          <a:srcRect l="28256" t="20261" r="9593" b="10233"/>
          <a:stretch/>
        </p:blipFill>
        <p:spPr>
          <a:xfrm>
            <a:off x="7808899" y="99895"/>
            <a:ext cx="1244724" cy="928012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" y="5592739"/>
            <a:ext cx="1088935" cy="1154171"/>
          </a:xfrm>
          <a:prstGeom prst="rect">
            <a:avLst/>
          </a:prstGeom>
        </p:spPr>
      </p:pic>
      <p:pic>
        <p:nvPicPr>
          <p:cNvPr id="9" name="Content Placeholder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31" y="4708632"/>
            <a:ext cx="2571092" cy="20435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6200000">
            <a:off x="5190654" y="5499565"/>
            <a:ext cx="21220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YouTube Zone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8650" y="757786"/>
            <a:ext cx="4620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 I Need To Know?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2531" y="1357144"/>
            <a:ext cx="2571092" cy="31964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Examples: (modification)</a:t>
            </a:r>
          </a:p>
          <a:p>
            <a:r>
              <a:rPr lang="en-GB" dirty="0">
                <a:solidFill>
                  <a:schemeClr val="tx1"/>
                </a:solidFill>
              </a:rPr>
              <a:t>happ</a:t>
            </a:r>
            <a:r>
              <a:rPr lang="en-GB" b="1" dirty="0">
                <a:solidFill>
                  <a:srgbClr val="FF0000"/>
                </a:solidFill>
              </a:rPr>
              <a:t>y</a:t>
            </a:r>
            <a:r>
              <a:rPr lang="en-GB" dirty="0">
                <a:solidFill>
                  <a:schemeClr val="tx1"/>
                </a:solidFill>
              </a:rPr>
              <a:t> + ness = happ</a:t>
            </a:r>
            <a:r>
              <a:rPr lang="en-GB" b="1" dirty="0">
                <a:solidFill>
                  <a:srgbClr val="FF0000"/>
                </a:solidFill>
              </a:rPr>
              <a:t>i</a:t>
            </a:r>
            <a:r>
              <a:rPr lang="en-GB" dirty="0">
                <a:solidFill>
                  <a:schemeClr val="tx1"/>
                </a:solidFill>
              </a:rPr>
              <a:t>ness</a:t>
            </a:r>
          </a:p>
          <a:p>
            <a:r>
              <a:rPr lang="en-GB" dirty="0">
                <a:solidFill>
                  <a:schemeClr val="tx1"/>
                </a:solidFill>
              </a:rPr>
              <a:t>car</a:t>
            </a:r>
            <a:r>
              <a:rPr lang="en-GB" b="1" dirty="0">
                <a:solidFill>
                  <a:srgbClr val="FF0000"/>
                </a:solidFill>
              </a:rPr>
              <a:t>e</a:t>
            </a:r>
            <a:r>
              <a:rPr lang="en-GB" dirty="0">
                <a:solidFill>
                  <a:schemeClr val="tx1"/>
                </a:solidFill>
              </a:rPr>
              <a:t> + </a:t>
            </a:r>
            <a:r>
              <a:rPr lang="en-GB" dirty="0" err="1">
                <a:solidFill>
                  <a:schemeClr val="tx1"/>
                </a:solidFill>
              </a:rPr>
              <a:t>er</a:t>
            </a:r>
            <a:r>
              <a:rPr lang="en-GB" dirty="0">
                <a:solidFill>
                  <a:schemeClr val="tx1"/>
                </a:solidFill>
              </a:rPr>
              <a:t> = carer </a:t>
            </a:r>
          </a:p>
          <a:p>
            <a:r>
              <a:rPr lang="en-GB" dirty="0">
                <a:solidFill>
                  <a:schemeClr val="tx1"/>
                </a:solidFill>
              </a:rPr>
              <a:t>activ</a:t>
            </a:r>
            <a:r>
              <a:rPr lang="en-GB" b="1" dirty="0">
                <a:solidFill>
                  <a:srgbClr val="FF0000"/>
                </a:solidFill>
              </a:rPr>
              <a:t>e</a:t>
            </a:r>
            <a:r>
              <a:rPr lang="en-GB" dirty="0">
                <a:solidFill>
                  <a:schemeClr val="tx1"/>
                </a:solidFill>
              </a:rPr>
              <a:t> + </a:t>
            </a:r>
            <a:r>
              <a:rPr lang="en-GB" dirty="0" err="1">
                <a:solidFill>
                  <a:schemeClr val="tx1"/>
                </a:solidFill>
              </a:rPr>
              <a:t>ity</a:t>
            </a:r>
            <a:r>
              <a:rPr lang="en-GB" dirty="0">
                <a:solidFill>
                  <a:schemeClr val="tx1"/>
                </a:solidFill>
              </a:rPr>
              <a:t> = activity</a:t>
            </a:r>
          </a:p>
          <a:p>
            <a:r>
              <a:rPr lang="en-GB" dirty="0">
                <a:solidFill>
                  <a:schemeClr val="tx1"/>
                </a:solidFill>
              </a:rPr>
              <a:t>rely + able = rel</a:t>
            </a:r>
            <a:r>
              <a:rPr lang="en-GB" b="1" dirty="0">
                <a:solidFill>
                  <a:srgbClr val="FF0000"/>
                </a:solidFill>
              </a:rPr>
              <a:t>i</a:t>
            </a:r>
            <a:r>
              <a:rPr lang="en-GB" dirty="0">
                <a:solidFill>
                  <a:schemeClr val="tx1"/>
                </a:solidFill>
              </a:rPr>
              <a:t>able</a:t>
            </a:r>
          </a:p>
          <a:p>
            <a:r>
              <a:rPr lang="en-GB" dirty="0">
                <a:solidFill>
                  <a:schemeClr val="tx1"/>
                </a:solidFill>
              </a:rPr>
              <a:t>revers</a:t>
            </a:r>
            <a:r>
              <a:rPr lang="en-GB" b="1" dirty="0">
                <a:solidFill>
                  <a:srgbClr val="FF0000"/>
                </a:solidFill>
              </a:rPr>
              <a:t>e</a:t>
            </a:r>
            <a:r>
              <a:rPr lang="en-GB" dirty="0">
                <a:solidFill>
                  <a:schemeClr val="tx1"/>
                </a:solidFill>
              </a:rPr>
              <a:t> + </a:t>
            </a:r>
            <a:r>
              <a:rPr lang="en-GB" dirty="0" err="1">
                <a:solidFill>
                  <a:schemeClr val="tx1"/>
                </a:solidFill>
              </a:rPr>
              <a:t>ible</a:t>
            </a:r>
            <a:r>
              <a:rPr lang="en-GB" dirty="0">
                <a:solidFill>
                  <a:schemeClr val="tx1"/>
                </a:solidFill>
              </a:rPr>
              <a:t> = reversible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want (present) + </a:t>
            </a:r>
            <a:r>
              <a:rPr lang="en-GB" dirty="0" err="1">
                <a:solidFill>
                  <a:schemeClr val="tx1"/>
                </a:solidFill>
              </a:rPr>
              <a:t>ed</a:t>
            </a:r>
            <a:r>
              <a:rPr lang="en-GB" dirty="0">
                <a:solidFill>
                  <a:schemeClr val="tx1"/>
                </a:solidFill>
              </a:rPr>
              <a:t> = wanted (past)</a:t>
            </a:r>
          </a:p>
          <a:p>
            <a:r>
              <a:rPr lang="en-GB" dirty="0">
                <a:solidFill>
                  <a:schemeClr val="tx1"/>
                </a:solidFill>
              </a:rPr>
              <a:t>run (present) + </a:t>
            </a:r>
            <a:r>
              <a:rPr lang="en-GB" dirty="0" err="1">
                <a:solidFill>
                  <a:schemeClr val="tx1"/>
                </a:solidFill>
              </a:rPr>
              <a:t>ing</a:t>
            </a:r>
            <a:r>
              <a:rPr lang="en-GB" dirty="0">
                <a:solidFill>
                  <a:schemeClr val="tx1"/>
                </a:solidFill>
              </a:rPr>
              <a:t> = run</a:t>
            </a:r>
            <a:r>
              <a:rPr lang="en-GB" b="1" dirty="0">
                <a:solidFill>
                  <a:srgbClr val="FF0000"/>
                </a:solidFill>
              </a:rPr>
              <a:t>n</a:t>
            </a:r>
            <a:r>
              <a:rPr lang="en-GB" dirty="0">
                <a:solidFill>
                  <a:schemeClr val="tx1"/>
                </a:solidFill>
              </a:rPr>
              <a:t>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62627" y="5468558"/>
            <a:ext cx="20083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Taster Questions:</a:t>
            </a:r>
          </a:p>
        </p:txBody>
      </p:sp>
      <p:sp>
        <p:nvSpPr>
          <p:cNvPr id="17" name="Rectangle: Rounded Corners 16">
            <a:hlinkClick r:id="rId7" action="ppaction://hlinksldjump"/>
          </p:cNvPr>
          <p:cNvSpPr/>
          <p:nvPr/>
        </p:nvSpPr>
        <p:spPr>
          <a:xfrm>
            <a:off x="4468017" y="5666972"/>
            <a:ext cx="1355835" cy="7252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Before</a:t>
            </a:r>
          </a:p>
        </p:txBody>
      </p:sp>
      <p:sp>
        <p:nvSpPr>
          <p:cNvPr id="8" name="Rectangle 7"/>
          <p:cNvSpPr/>
          <p:nvPr/>
        </p:nvSpPr>
        <p:spPr>
          <a:xfrm>
            <a:off x="664184" y="5030657"/>
            <a:ext cx="5719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/>
              <a:t>Amazing range of resources…</a:t>
            </a:r>
          </a:p>
          <a:p>
            <a:r>
              <a:rPr lang="en-GB" sz="1400" dirty="0">
                <a:hlinkClick r:id="rId8"/>
              </a:rPr>
              <a:t>https://en.islcollective.com/resources/search_result?Tags=suffixes</a:t>
            </a:r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772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781"/>
          </a:xfrm>
        </p:spPr>
        <p:txBody>
          <a:bodyPr>
            <a:normAutofit fontScale="90000"/>
          </a:bodyPr>
          <a:lstStyle/>
          <a:p>
            <a:r>
              <a:rPr lang="en-GB" dirty="0"/>
              <a:t>Noun Phrases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2"/>
              </a:rPr>
              <a:t>www.keystage2literacy.co.uk</a:t>
            </a:r>
            <a:r>
              <a:rPr lang="en-GB" sz="1200" dirty="0"/>
              <a:t> </a:t>
            </a:r>
          </a:p>
        </p:txBody>
      </p:sp>
      <p:pic>
        <p:nvPicPr>
          <p:cNvPr id="5" name="Picture 4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3"/>
          <a:srcRect l="28256" t="20261" r="9593" b="10233"/>
          <a:stretch/>
        </p:blipFill>
        <p:spPr>
          <a:xfrm>
            <a:off x="7808899" y="99895"/>
            <a:ext cx="1244724" cy="92801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9752" y="5888452"/>
            <a:ext cx="1634358" cy="719958"/>
          </a:xfrm>
          <a:prstGeom prst="ellipse">
            <a:avLst/>
          </a:prstGeom>
          <a:solidFill>
            <a:srgbClr val="B94F63"/>
          </a:solidFill>
          <a:ln>
            <a:solidFill>
              <a:srgbClr val="B94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/>
              <a:t>10</a:t>
            </a: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" y="5592739"/>
            <a:ext cx="1088935" cy="1154171"/>
          </a:xfrm>
          <a:prstGeom prst="rect">
            <a:avLst/>
          </a:prstGeom>
        </p:spPr>
      </p:pic>
      <p:pic>
        <p:nvPicPr>
          <p:cNvPr id="10" name="Content Placeholder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31" y="4703377"/>
            <a:ext cx="2571092" cy="20435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16200000">
            <a:off x="5190654" y="5494310"/>
            <a:ext cx="21220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YouTube Zone</a:t>
            </a:r>
          </a:p>
        </p:txBody>
      </p:sp>
      <p:sp>
        <p:nvSpPr>
          <p:cNvPr id="16" name="Rectangle: Rounded Corners 15">
            <a:hlinkClick r:id="" action="ppaction://noaction"/>
          </p:cNvPr>
          <p:cNvSpPr/>
          <p:nvPr/>
        </p:nvSpPr>
        <p:spPr>
          <a:xfrm>
            <a:off x="4468017" y="5666972"/>
            <a:ext cx="1355835" cy="7252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Before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62627" y="5468558"/>
            <a:ext cx="20083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Taster Questions: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82531" y="1357144"/>
            <a:ext cx="2571092" cy="3196424"/>
          </a:xfrm>
          <a:prstGeom prst="rect">
            <a:avLst/>
          </a:prstGeom>
          <a:solidFill>
            <a:srgbClr val="00B050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Examples:</a:t>
            </a:r>
          </a:p>
          <a:p>
            <a:r>
              <a:rPr lang="en-GB" dirty="0">
                <a:solidFill>
                  <a:schemeClr val="tx1"/>
                </a:solidFill>
              </a:rPr>
              <a:t>You can add adjectives, prepositions or other nouns to expand a noun phrase.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Hannah ran away from the </a:t>
            </a:r>
            <a:r>
              <a:rPr lang="en-GB" b="1" dirty="0">
                <a:solidFill>
                  <a:srgbClr val="FF0000"/>
                </a:solidFill>
              </a:rPr>
              <a:t>hideous, frightening monster with green eyes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628650" y="1357144"/>
            <a:ext cx="5435882" cy="4097095"/>
          </a:xfrm>
        </p:spPr>
        <p:txBody>
          <a:bodyPr>
            <a:normAutofit/>
          </a:bodyPr>
          <a:lstStyle/>
          <a:p>
            <a:r>
              <a:rPr lang="en-GB" sz="2000" dirty="0"/>
              <a:t>A noun phrase is a group of words which includes a noun and any words that describe it. It sounds a lot more complicated than it really is. Let’s have a look at some examples:</a:t>
            </a:r>
          </a:p>
          <a:p>
            <a:pPr marL="0" indent="0" algn="ctr">
              <a:buNone/>
            </a:pPr>
            <a:r>
              <a:rPr lang="en-GB" sz="2000" dirty="0"/>
              <a:t>Hannah ran away from the </a:t>
            </a:r>
            <a:r>
              <a:rPr lang="en-GB" sz="2000" b="1" dirty="0">
                <a:solidFill>
                  <a:srgbClr val="FF0000"/>
                </a:solidFill>
              </a:rPr>
              <a:t>hideous, frightening monster</a:t>
            </a:r>
            <a:r>
              <a:rPr lang="en-GB" sz="2000" dirty="0"/>
              <a:t>.</a:t>
            </a:r>
          </a:p>
          <a:p>
            <a:r>
              <a:rPr lang="en-GB" sz="2000" dirty="0"/>
              <a:t>The noun phrase contains the </a:t>
            </a:r>
            <a:r>
              <a:rPr lang="en-GB" sz="2000" b="1" dirty="0"/>
              <a:t>monster</a:t>
            </a:r>
            <a:r>
              <a:rPr lang="en-GB" sz="2000" dirty="0"/>
              <a:t> and the words that describe it: </a:t>
            </a:r>
            <a:r>
              <a:rPr lang="en-GB" sz="2000" b="1" dirty="0"/>
              <a:t>hideous</a:t>
            </a:r>
            <a:r>
              <a:rPr lang="en-GB" sz="2000" dirty="0"/>
              <a:t> and </a:t>
            </a:r>
            <a:r>
              <a:rPr lang="en-GB" sz="2000" b="1" dirty="0"/>
              <a:t>frightening</a:t>
            </a:r>
            <a:r>
              <a:rPr lang="en-GB" sz="2000" dirty="0"/>
              <a:t>.</a:t>
            </a:r>
          </a:p>
          <a:p>
            <a:pPr marL="0" indent="0" algn="ctr">
              <a:buNone/>
            </a:pPr>
            <a:r>
              <a:rPr lang="en-GB" sz="2000" dirty="0"/>
              <a:t>Roaring loudly, the lion frightened the </a:t>
            </a:r>
            <a:r>
              <a:rPr lang="en-GB" sz="2000" b="1" dirty="0">
                <a:solidFill>
                  <a:srgbClr val="FF0000"/>
                </a:solidFill>
              </a:rPr>
              <a:t>small, scared children</a:t>
            </a:r>
            <a:r>
              <a:rPr lang="en-GB" sz="2000" dirty="0"/>
              <a:t>.</a:t>
            </a:r>
          </a:p>
          <a:p>
            <a:r>
              <a:rPr lang="en-GB" sz="2000" dirty="0"/>
              <a:t>The noun phrase contains the children and the words that describe it: </a:t>
            </a:r>
            <a:r>
              <a:rPr lang="en-GB" sz="2000" b="1" dirty="0"/>
              <a:t>small</a:t>
            </a:r>
            <a:r>
              <a:rPr lang="en-GB" sz="2000" dirty="0"/>
              <a:t> and </a:t>
            </a:r>
            <a:r>
              <a:rPr lang="en-GB" sz="2000" b="1" dirty="0"/>
              <a:t>scared</a:t>
            </a:r>
            <a:r>
              <a:rPr lang="en-GB" sz="2000" dirty="0"/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8650" y="772369"/>
            <a:ext cx="4620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 I Need To Know?</a:t>
            </a:r>
          </a:p>
        </p:txBody>
      </p:sp>
    </p:spTree>
    <p:extLst>
      <p:ext uri="{BB962C8B-B14F-4D97-AF65-F5344CB8AC3E}">
        <p14:creationId xmlns:p14="http://schemas.microsoft.com/office/powerpoint/2010/main" val="900580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781"/>
          </a:xfrm>
        </p:spPr>
        <p:txBody>
          <a:bodyPr>
            <a:normAutofit fontScale="90000"/>
          </a:bodyPr>
          <a:lstStyle/>
          <a:p>
            <a:r>
              <a:rPr lang="en-GB" dirty="0"/>
              <a:t>Subjunctive Form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2"/>
              </a:rPr>
              <a:t>www.keystage2literacy.co.uk</a:t>
            </a:r>
            <a:r>
              <a:rPr lang="en-GB" sz="1200" dirty="0"/>
              <a:t> </a:t>
            </a:r>
          </a:p>
        </p:txBody>
      </p:sp>
      <p:pic>
        <p:nvPicPr>
          <p:cNvPr id="5" name="Picture 4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3"/>
          <a:srcRect l="28256" t="20261" r="9593" b="10233"/>
          <a:stretch/>
        </p:blipFill>
        <p:spPr>
          <a:xfrm>
            <a:off x="7808899" y="99895"/>
            <a:ext cx="1244724" cy="92801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9752" y="5888452"/>
            <a:ext cx="1634358" cy="719958"/>
          </a:xfrm>
          <a:prstGeom prst="ellipse">
            <a:avLst/>
          </a:prstGeom>
          <a:solidFill>
            <a:srgbClr val="B94F63"/>
          </a:solidFill>
          <a:ln>
            <a:solidFill>
              <a:srgbClr val="B94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/>
              <a:t>27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" y="5592739"/>
            <a:ext cx="1088935" cy="1154171"/>
          </a:xfrm>
          <a:prstGeom prst="rect">
            <a:avLst/>
          </a:prstGeom>
        </p:spPr>
      </p:pic>
      <p:pic>
        <p:nvPicPr>
          <p:cNvPr id="9" name="Content Placeholder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31" y="4703377"/>
            <a:ext cx="2571092" cy="20435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6200000">
            <a:off x="5190654" y="5494310"/>
            <a:ext cx="21220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YouTube Zone</a:t>
            </a:r>
          </a:p>
        </p:txBody>
      </p:sp>
      <p:sp>
        <p:nvSpPr>
          <p:cNvPr id="15" name="Rectangle: Rounded Corners 14">
            <a:hlinkClick r:id="" action="ppaction://noaction"/>
          </p:cNvPr>
          <p:cNvSpPr/>
          <p:nvPr/>
        </p:nvSpPr>
        <p:spPr>
          <a:xfrm>
            <a:off x="4468017" y="5666972"/>
            <a:ext cx="1355835" cy="7252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Before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62627" y="5468558"/>
            <a:ext cx="20083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Taster Questions: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82531" y="1357144"/>
            <a:ext cx="2571092" cy="3196424"/>
          </a:xfrm>
          <a:prstGeom prst="rect">
            <a:avLst/>
          </a:prstGeom>
          <a:solidFill>
            <a:srgbClr val="00B050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Examples:</a:t>
            </a:r>
          </a:p>
          <a:p>
            <a:r>
              <a:rPr lang="en-GB" dirty="0">
                <a:solidFill>
                  <a:schemeClr val="tx1"/>
                </a:solidFill>
              </a:rPr>
              <a:t>It is important that we </a:t>
            </a:r>
            <a:r>
              <a:rPr lang="en-GB" dirty="0">
                <a:solidFill>
                  <a:srgbClr val="FF0000"/>
                </a:solidFill>
              </a:rPr>
              <a:t>are</a:t>
            </a:r>
            <a:r>
              <a:rPr lang="en-GB" dirty="0">
                <a:solidFill>
                  <a:schemeClr val="tx1"/>
                </a:solidFill>
              </a:rPr>
              <a:t> quiet. </a:t>
            </a: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 It is essential that we </a:t>
            </a:r>
            <a:r>
              <a:rPr lang="en-GB" dirty="0">
                <a:solidFill>
                  <a:srgbClr val="FF0000"/>
                </a:solidFill>
                <a:sym typeface="Wingdings" panose="05000000000000000000" pitchFamily="2" charset="2"/>
              </a:rPr>
              <a:t>be</a:t>
            </a: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 quiet.</a:t>
            </a:r>
          </a:p>
          <a:p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Video: Listen to the songs in the video:</a:t>
            </a:r>
          </a:p>
          <a:p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If I </a:t>
            </a:r>
            <a:r>
              <a:rPr lang="en-GB" b="1" dirty="0">
                <a:solidFill>
                  <a:schemeClr val="tx1"/>
                </a:solidFill>
                <a:sym typeface="Wingdings" panose="05000000000000000000" pitchFamily="2" charset="2"/>
              </a:rPr>
              <a:t>was</a:t>
            </a: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…</a:t>
            </a:r>
          </a:p>
          <a:p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If I </a:t>
            </a:r>
            <a:r>
              <a:rPr lang="en-GB" b="1" dirty="0">
                <a:solidFill>
                  <a:schemeClr val="tx1"/>
                </a:solidFill>
                <a:sym typeface="Wingdings" panose="05000000000000000000" pitchFamily="2" charset="2"/>
              </a:rPr>
              <a:t>were</a:t>
            </a: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…</a:t>
            </a:r>
          </a:p>
          <a:p>
            <a:r>
              <a:rPr lang="en-GB" dirty="0">
                <a:solidFill>
                  <a:schemeClr val="tx1"/>
                </a:solidFill>
              </a:rPr>
              <a:t>Which are subjunctive and which are not?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28650" y="1434869"/>
            <a:ext cx="5435882" cy="4019370"/>
          </a:xfrm>
        </p:spPr>
        <p:txBody>
          <a:bodyPr>
            <a:normAutofit/>
          </a:bodyPr>
          <a:lstStyle/>
          <a:p>
            <a:r>
              <a:rPr lang="en-GB" sz="2000" dirty="0"/>
              <a:t>Subjunctive form might be used in a </a:t>
            </a:r>
            <a:r>
              <a:rPr lang="en-GB" sz="2000" b="1" dirty="0">
                <a:solidFill>
                  <a:srgbClr val="FF0000"/>
                </a:solidFill>
              </a:rPr>
              <a:t>formal text</a:t>
            </a:r>
            <a:r>
              <a:rPr lang="en-GB" sz="2000" dirty="0"/>
              <a:t>. When a sentence is talking about something important or urgent, it would use the subjunctive form.</a:t>
            </a:r>
          </a:p>
          <a:p>
            <a:pPr marL="0" indent="0" algn="ctr">
              <a:buNone/>
            </a:pPr>
            <a:r>
              <a:rPr lang="en-GB" sz="2000" dirty="0"/>
              <a:t>She must make sure she </a:t>
            </a:r>
            <a:r>
              <a:rPr lang="en-GB" sz="2000" dirty="0">
                <a:solidFill>
                  <a:srgbClr val="FF0000"/>
                </a:solidFill>
              </a:rPr>
              <a:t>buys </a:t>
            </a:r>
            <a:r>
              <a:rPr lang="en-GB" sz="2000" dirty="0"/>
              <a:t>a cat. </a:t>
            </a:r>
            <a:r>
              <a:rPr lang="en-GB" sz="2000" dirty="0">
                <a:sym typeface="Wingdings" panose="05000000000000000000" pitchFamily="2" charset="2"/>
              </a:rPr>
              <a:t></a:t>
            </a:r>
          </a:p>
          <a:p>
            <a:pPr marL="0" indent="0" algn="ctr">
              <a:buNone/>
            </a:pPr>
            <a:r>
              <a:rPr lang="en-GB" sz="2000" dirty="0">
                <a:sym typeface="Wingdings" panose="05000000000000000000" pitchFamily="2" charset="2"/>
              </a:rPr>
              <a:t>It is essential that she </a:t>
            </a:r>
            <a:r>
              <a:rPr lang="en-GB" sz="2000" dirty="0">
                <a:solidFill>
                  <a:srgbClr val="FF0000"/>
                </a:solidFill>
                <a:sym typeface="Wingdings" panose="05000000000000000000" pitchFamily="2" charset="2"/>
              </a:rPr>
              <a:t>buy</a:t>
            </a:r>
            <a:r>
              <a:rPr lang="en-GB" sz="2000" dirty="0">
                <a:sym typeface="Wingdings" panose="05000000000000000000" pitchFamily="2" charset="2"/>
              </a:rPr>
              <a:t> a cat.</a:t>
            </a:r>
          </a:p>
          <a:p>
            <a:r>
              <a:rPr lang="en-GB" sz="2000" dirty="0">
                <a:sym typeface="Wingdings" panose="05000000000000000000" pitchFamily="2" charset="2"/>
              </a:rPr>
              <a:t>The subjunctive form might also be used if you are talking about a situation that isn’t real:</a:t>
            </a:r>
          </a:p>
          <a:p>
            <a:pPr marL="0" indent="0" algn="ctr">
              <a:buNone/>
            </a:pPr>
            <a:r>
              <a:rPr lang="en-GB" sz="2000" dirty="0">
                <a:sym typeface="Wingdings" panose="05000000000000000000" pitchFamily="2" charset="2"/>
              </a:rPr>
              <a:t>If I </a:t>
            </a:r>
            <a:r>
              <a:rPr lang="en-GB" sz="2000" dirty="0">
                <a:solidFill>
                  <a:srgbClr val="FF0000"/>
                </a:solidFill>
                <a:sym typeface="Wingdings" panose="05000000000000000000" pitchFamily="2" charset="2"/>
              </a:rPr>
              <a:t>was</a:t>
            </a:r>
            <a:r>
              <a:rPr lang="en-GB" sz="2000" dirty="0">
                <a:sym typeface="Wingdings" panose="05000000000000000000" pitchFamily="2" charset="2"/>
              </a:rPr>
              <a:t> a good waiter, I’d never drop anything. </a:t>
            </a:r>
          </a:p>
          <a:p>
            <a:pPr marL="0" indent="0" algn="ctr">
              <a:buNone/>
            </a:pPr>
            <a:r>
              <a:rPr lang="en-GB" sz="2000" dirty="0">
                <a:sym typeface="Wingdings" panose="05000000000000000000" pitchFamily="2" charset="2"/>
              </a:rPr>
              <a:t>If I </a:t>
            </a:r>
            <a:r>
              <a:rPr lang="en-GB" sz="2000" dirty="0">
                <a:solidFill>
                  <a:srgbClr val="FF0000"/>
                </a:solidFill>
                <a:sym typeface="Wingdings" panose="05000000000000000000" pitchFamily="2" charset="2"/>
              </a:rPr>
              <a:t>were</a:t>
            </a:r>
            <a:r>
              <a:rPr lang="en-GB" sz="2000" dirty="0">
                <a:sym typeface="Wingdings" panose="05000000000000000000" pitchFamily="2" charset="2"/>
              </a:rPr>
              <a:t> a good waiter, I would never drop anything.</a:t>
            </a:r>
          </a:p>
          <a:p>
            <a:endParaRPr lang="en-GB" sz="2000" dirty="0"/>
          </a:p>
        </p:txBody>
      </p:sp>
      <p:sp>
        <p:nvSpPr>
          <p:cNvPr id="19" name="Rectangle 18"/>
          <p:cNvSpPr/>
          <p:nvPr/>
        </p:nvSpPr>
        <p:spPr>
          <a:xfrm>
            <a:off x="628650" y="772369"/>
            <a:ext cx="4620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 I Need To Know?</a:t>
            </a:r>
          </a:p>
        </p:txBody>
      </p:sp>
    </p:spTree>
    <p:extLst>
      <p:ext uri="{BB962C8B-B14F-4D97-AF65-F5344CB8AC3E}">
        <p14:creationId xmlns:p14="http://schemas.microsoft.com/office/powerpoint/2010/main" val="918312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781"/>
          </a:xfrm>
        </p:spPr>
        <p:txBody>
          <a:bodyPr>
            <a:normAutofit fontScale="90000"/>
          </a:bodyPr>
          <a:lstStyle/>
          <a:p>
            <a:r>
              <a:rPr lang="en-GB" dirty="0"/>
              <a:t>Formal and Informal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2"/>
              </a:rPr>
              <a:t>www.keystage2literacy.co.uk</a:t>
            </a:r>
            <a:r>
              <a:rPr lang="en-GB" sz="1200" dirty="0"/>
              <a:t> </a:t>
            </a:r>
          </a:p>
        </p:txBody>
      </p:sp>
      <p:pic>
        <p:nvPicPr>
          <p:cNvPr id="5" name="Picture 4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3"/>
          <a:srcRect l="28256" t="20261" r="9593" b="10233"/>
          <a:stretch/>
        </p:blipFill>
        <p:spPr>
          <a:xfrm>
            <a:off x="7808899" y="99895"/>
            <a:ext cx="1244724" cy="92801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9752" y="5888452"/>
            <a:ext cx="1634358" cy="719958"/>
          </a:xfrm>
          <a:prstGeom prst="ellipse">
            <a:avLst/>
          </a:prstGeom>
          <a:solidFill>
            <a:srgbClr val="B94F63"/>
          </a:solidFill>
          <a:ln>
            <a:solidFill>
              <a:srgbClr val="B94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/>
              <a:t>27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" y="5592739"/>
            <a:ext cx="1088935" cy="1154171"/>
          </a:xfrm>
          <a:prstGeom prst="rect">
            <a:avLst/>
          </a:prstGeom>
        </p:spPr>
      </p:pic>
      <p:pic>
        <p:nvPicPr>
          <p:cNvPr id="9" name="Content Placeholder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31" y="4703377"/>
            <a:ext cx="2571092" cy="20435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6200000">
            <a:off x="5190654" y="5494310"/>
            <a:ext cx="21220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YouTube Zone</a:t>
            </a:r>
          </a:p>
        </p:txBody>
      </p:sp>
      <p:sp>
        <p:nvSpPr>
          <p:cNvPr id="14" name="Rectangle: Rounded Corners 13">
            <a:hlinkClick r:id="" action="ppaction://noaction"/>
          </p:cNvPr>
          <p:cNvSpPr/>
          <p:nvPr/>
        </p:nvSpPr>
        <p:spPr>
          <a:xfrm>
            <a:off x="4468017" y="5666972"/>
            <a:ext cx="1355835" cy="7252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Before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62627" y="5468558"/>
            <a:ext cx="20083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Taster Questions: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482531" y="1357144"/>
            <a:ext cx="2571092" cy="3196424"/>
          </a:xfrm>
          <a:prstGeom prst="rect">
            <a:avLst/>
          </a:prstGeom>
          <a:solidFill>
            <a:srgbClr val="00B050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You’ll know ‘</a:t>
            </a:r>
            <a:r>
              <a:rPr lang="en-GB" dirty="0" err="1">
                <a:solidFill>
                  <a:schemeClr val="tx1"/>
                </a:solidFill>
              </a:rPr>
              <a:t>im</a:t>
            </a:r>
            <a:r>
              <a:rPr lang="en-GB" dirty="0">
                <a:solidFill>
                  <a:schemeClr val="tx1"/>
                </a:solidFill>
              </a:rPr>
              <a:t> when you see ‘</a:t>
            </a:r>
            <a:r>
              <a:rPr lang="en-GB" dirty="0" err="1">
                <a:solidFill>
                  <a:schemeClr val="tx1"/>
                </a:solidFill>
              </a:rPr>
              <a:t>im</a:t>
            </a:r>
            <a:r>
              <a:rPr lang="en-GB" dirty="0">
                <a:solidFill>
                  <a:schemeClr val="tx1"/>
                </a:solidFill>
              </a:rPr>
              <a:t>!</a:t>
            </a:r>
          </a:p>
          <a:p>
            <a:r>
              <a:rPr lang="en-GB" dirty="0">
                <a:solidFill>
                  <a:schemeClr val="tx1"/>
                </a:solidFill>
              </a:rPr>
              <a:t>I’m sure you aint got nothing to worry about.</a:t>
            </a:r>
          </a:p>
          <a:p>
            <a:r>
              <a:rPr lang="en-GB" dirty="0">
                <a:solidFill>
                  <a:schemeClr val="tx1"/>
                </a:solidFill>
              </a:rPr>
              <a:t>I’m not bothered, are you?</a:t>
            </a:r>
          </a:p>
          <a:p>
            <a:r>
              <a:rPr lang="en-GB" dirty="0">
                <a:solidFill>
                  <a:schemeClr val="tx1"/>
                </a:solidFill>
              </a:rPr>
              <a:t>I’d rather be watching the races instead of the football.</a:t>
            </a:r>
          </a:p>
          <a:p>
            <a:r>
              <a:rPr lang="en-GB" dirty="0">
                <a:solidFill>
                  <a:schemeClr val="tx1"/>
                </a:solidFill>
              </a:rPr>
              <a:t>She’ll be asking you to tea later on today.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28650" y="1357144"/>
            <a:ext cx="5435882" cy="4097095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In different text types or genres you may be able to spot the difference between formal and informal language being used by the author.</a:t>
            </a:r>
          </a:p>
          <a:p>
            <a:r>
              <a:rPr lang="en-GB" sz="2000" dirty="0"/>
              <a:t>Formal writing uses more complicated words (as well as the Subjunctive Form which we learnt about in the previous unit)</a:t>
            </a:r>
          </a:p>
          <a:p>
            <a:r>
              <a:rPr lang="en-GB" sz="2000" dirty="0"/>
              <a:t>Informal writing sometimes uses question tags as well as contractions such as ‘didn’t and won’t’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Formal: </a:t>
            </a:r>
            <a:r>
              <a:rPr lang="en-GB" sz="2000" dirty="0"/>
              <a:t>I asked for the salad </a:t>
            </a:r>
            <a:r>
              <a:rPr lang="en-GB" sz="2000" dirty="0">
                <a:sym typeface="Wingdings" panose="05000000000000000000" pitchFamily="2" charset="2"/>
              </a:rPr>
              <a:t> I requested the salad.</a:t>
            </a:r>
          </a:p>
          <a:p>
            <a:pPr marL="0" indent="0">
              <a:buNone/>
            </a:pPr>
            <a:r>
              <a:rPr lang="en-GB" sz="2000" b="1" dirty="0">
                <a:sym typeface="Wingdings" panose="05000000000000000000" pitchFamily="2" charset="2"/>
              </a:rPr>
              <a:t>Informal: </a:t>
            </a:r>
            <a:r>
              <a:rPr lang="en-GB" sz="2000" dirty="0">
                <a:sym typeface="Wingdings" panose="05000000000000000000" pitchFamily="2" charset="2"/>
              </a:rPr>
              <a:t>You’re coming later, aren’t you?</a:t>
            </a:r>
          </a:p>
          <a:p>
            <a:pPr marL="0" indent="0">
              <a:buNone/>
            </a:pPr>
            <a:r>
              <a:rPr lang="en-GB" sz="2000" dirty="0">
                <a:sym typeface="Wingdings" panose="05000000000000000000" pitchFamily="2" charset="2"/>
              </a:rPr>
              <a:t>               </a:t>
            </a:r>
            <a:r>
              <a:rPr lang="en-GB" sz="1800" dirty="0">
                <a:solidFill>
                  <a:srgbClr val="FF0000"/>
                </a:solidFill>
                <a:sym typeface="Wingdings" panose="05000000000000000000" pitchFamily="2" charset="2"/>
              </a:rPr>
              <a:t>Contractions</a:t>
            </a:r>
            <a:r>
              <a:rPr lang="en-GB" sz="1800" dirty="0">
                <a:sym typeface="Wingdings" panose="05000000000000000000" pitchFamily="2" charset="2"/>
              </a:rPr>
              <a:t>                 </a:t>
            </a:r>
            <a:r>
              <a:rPr lang="en-GB" sz="1800" dirty="0">
                <a:solidFill>
                  <a:srgbClr val="FF0000"/>
                </a:solidFill>
                <a:sym typeface="Wingdings" panose="05000000000000000000" pitchFamily="2" charset="2"/>
              </a:rPr>
              <a:t>Question Tags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8650" y="772369"/>
            <a:ext cx="4620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 I Need To Know?</a:t>
            </a:r>
          </a:p>
        </p:txBody>
      </p:sp>
    </p:spTree>
    <p:extLst>
      <p:ext uri="{BB962C8B-B14F-4D97-AF65-F5344CB8AC3E}">
        <p14:creationId xmlns:p14="http://schemas.microsoft.com/office/powerpoint/2010/main" val="9494525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781"/>
          </a:xfrm>
        </p:spPr>
        <p:txBody>
          <a:bodyPr>
            <a:normAutofit fontScale="90000"/>
          </a:bodyPr>
          <a:lstStyle/>
          <a:p>
            <a:r>
              <a:rPr lang="en-GB" dirty="0"/>
              <a:t>Passive and Active Voice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2"/>
              </a:rPr>
              <a:t>www.keystage2literacy.co.uk</a:t>
            </a:r>
            <a:r>
              <a:rPr lang="en-GB" sz="1200" dirty="0"/>
              <a:t> </a:t>
            </a:r>
          </a:p>
        </p:txBody>
      </p:sp>
      <p:pic>
        <p:nvPicPr>
          <p:cNvPr id="5" name="Picture 4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3"/>
          <a:srcRect l="28256" t="20261" r="9593" b="10233"/>
          <a:stretch/>
        </p:blipFill>
        <p:spPr>
          <a:xfrm>
            <a:off x="7808899" y="99895"/>
            <a:ext cx="1244724" cy="92801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9752" y="5888452"/>
            <a:ext cx="1634358" cy="719958"/>
          </a:xfrm>
          <a:prstGeom prst="ellipse">
            <a:avLst/>
          </a:prstGeom>
          <a:solidFill>
            <a:srgbClr val="B94F63"/>
          </a:solidFill>
          <a:ln>
            <a:solidFill>
              <a:srgbClr val="B94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/>
              <a:t>9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" y="5592739"/>
            <a:ext cx="1088935" cy="1154171"/>
          </a:xfrm>
          <a:prstGeom prst="rect">
            <a:avLst/>
          </a:prstGeom>
        </p:spPr>
      </p:pic>
      <p:pic>
        <p:nvPicPr>
          <p:cNvPr id="9" name="Content Placeholder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31" y="4703377"/>
            <a:ext cx="2571092" cy="20435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6200000">
            <a:off x="5190654" y="5494310"/>
            <a:ext cx="21220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YouTube Zone</a:t>
            </a:r>
          </a:p>
        </p:txBody>
      </p:sp>
      <p:sp>
        <p:nvSpPr>
          <p:cNvPr id="15" name="Rectangle: Rounded Corners 14">
            <a:hlinkClick r:id="" action="ppaction://noaction"/>
          </p:cNvPr>
          <p:cNvSpPr/>
          <p:nvPr/>
        </p:nvSpPr>
        <p:spPr>
          <a:xfrm>
            <a:off x="4468017" y="5666972"/>
            <a:ext cx="1355835" cy="7252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Before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62627" y="5468558"/>
            <a:ext cx="20083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Taster Questions: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82531" y="1357144"/>
            <a:ext cx="2571092" cy="3196424"/>
          </a:xfrm>
          <a:prstGeom prst="rect">
            <a:avLst/>
          </a:prstGeom>
          <a:solidFill>
            <a:srgbClr val="00B050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Examples:</a:t>
            </a:r>
          </a:p>
          <a:p>
            <a:r>
              <a:rPr lang="en-GB" dirty="0">
                <a:solidFill>
                  <a:schemeClr val="tx1"/>
                </a:solidFill>
              </a:rPr>
              <a:t>In Passive, you don’t always need to say who does the action.</a:t>
            </a:r>
          </a:p>
          <a:p>
            <a:r>
              <a:rPr lang="en-GB" b="1" dirty="0">
                <a:solidFill>
                  <a:srgbClr val="FF0000"/>
                </a:solidFill>
              </a:rPr>
              <a:t>The cake mixture was poured. </a:t>
            </a:r>
            <a:r>
              <a:rPr lang="en-GB" dirty="0">
                <a:solidFill>
                  <a:schemeClr val="tx1"/>
                </a:solidFill>
              </a:rPr>
              <a:t>(Here, the object is BEFORE the verb.)</a:t>
            </a:r>
          </a:p>
          <a:p>
            <a:r>
              <a:rPr lang="en-GB" b="1" dirty="0">
                <a:solidFill>
                  <a:srgbClr val="FF0000"/>
                </a:solidFill>
              </a:rPr>
              <a:t>Jim poured the cake mixture. </a:t>
            </a:r>
            <a:r>
              <a:rPr lang="en-GB" dirty="0">
                <a:solidFill>
                  <a:schemeClr val="tx1"/>
                </a:solidFill>
              </a:rPr>
              <a:t>(In Active, you need a subject. The object is AFTER the verb.)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28650" y="1357144"/>
            <a:ext cx="5435882" cy="4171328"/>
          </a:xfrm>
        </p:spPr>
        <p:txBody>
          <a:bodyPr>
            <a:normAutofit/>
          </a:bodyPr>
          <a:lstStyle/>
          <a:p>
            <a:r>
              <a:rPr lang="en-GB" sz="2000" dirty="0"/>
              <a:t>It is important that you know the difference between the two of these. </a:t>
            </a:r>
          </a:p>
          <a:p>
            <a:r>
              <a:rPr lang="en-GB" sz="2000" b="1" u="sng" dirty="0"/>
              <a:t>Active Voice </a:t>
            </a:r>
            <a:r>
              <a:rPr lang="en-GB" sz="2000" dirty="0"/>
              <a:t>tells you that the subject of the sentence (the WHO) is doing an action to an object. </a:t>
            </a:r>
          </a:p>
          <a:p>
            <a:pPr marL="0" indent="0" algn="ctr">
              <a:buNone/>
            </a:pPr>
            <a:r>
              <a:rPr lang="en-GB" sz="2000" b="1" dirty="0">
                <a:solidFill>
                  <a:srgbClr val="FF0000"/>
                </a:solidFill>
              </a:rPr>
              <a:t>Alexis</a:t>
            </a:r>
            <a:r>
              <a:rPr lang="en-GB" sz="2000" dirty="0"/>
              <a:t> </a:t>
            </a:r>
            <a:r>
              <a:rPr lang="en-GB" sz="2000" b="1" dirty="0"/>
              <a:t>jumped</a:t>
            </a:r>
            <a:r>
              <a:rPr lang="en-GB" sz="2000" dirty="0"/>
              <a:t> over </a:t>
            </a:r>
            <a:r>
              <a:rPr lang="en-GB" sz="2000" u="sng" dirty="0"/>
              <a:t>the hurdle</a:t>
            </a:r>
            <a:r>
              <a:rPr lang="en-GB" sz="2000" dirty="0"/>
              <a:t>.</a:t>
            </a:r>
          </a:p>
          <a:p>
            <a:pPr marL="0" indent="0" algn="ctr">
              <a:buNone/>
            </a:pPr>
            <a:r>
              <a:rPr lang="en-GB" sz="2000" dirty="0"/>
              <a:t>Subject + verb + preposition + object</a:t>
            </a:r>
          </a:p>
          <a:p>
            <a:r>
              <a:rPr lang="en-GB" sz="2000" dirty="0"/>
              <a:t>In this sentence it is clear that Alexis is doing something. The subject is Active.</a:t>
            </a:r>
          </a:p>
          <a:p>
            <a:r>
              <a:rPr lang="en-GB" sz="2000" b="1" u="sng" dirty="0"/>
              <a:t>Passive Voice </a:t>
            </a:r>
            <a:r>
              <a:rPr lang="en-GB" sz="2000" dirty="0"/>
              <a:t>tells you that something (the WHAT) is being done to the subject.</a:t>
            </a:r>
          </a:p>
          <a:p>
            <a:pPr marL="0" indent="0" algn="ctr">
              <a:buNone/>
            </a:pPr>
            <a:r>
              <a:rPr lang="en-GB" sz="2000" u="sng" dirty="0"/>
              <a:t>The hurdle </a:t>
            </a:r>
            <a:r>
              <a:rPr lang="en-GB" sz="2000" dirty="0"/>
              <a:t>was </a:t>
            </a:r>
            <a:r>
              <a:rPr lang="en-GB" sz="2000" b="1" dirty="0"/>
              <a:t>jumped</a:t>
            </a:r>
            <a:r>
              <a:rPr lang="en-GB" sz="2000" dirty="0"/>
              <a:t> over by </a:t>
            </a:r>
            <a:r>
              <a:rPr lang="en-GB" sz="2000" b="1" dirty="0">
                <a:solidFill>
                  <a:srgbClr val="FF0000"/>
                </a:solidFill>
              </a:rPr>
              <a:t>Alexis</a:t>
            </a:r>
            <a:r>
              <a:rPr lang="en-GB" sz="2000" dirty="0"/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8650" y="772369"/>
            <a:ext cx="4620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 I Need To Know?</a:t>
            </a:r>
          </a:p>
        </p:txBody>
      </p:sp>
    </p:spTree>
    <p:extLst>
      <p:ext uri="{BB962C8B-B14F-4D97-AF65-F5344CB8AC3E}">
        <p14:creationId xmlns:p14="http://schemas.microsoft.com/office/powerpoint/2010/main" val="660714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781"/>
          </a:xfrm>
        </p:spPr>
        <p:txBody>
          <a:bodyPr>
            <a:normAutofit fontScale="90000"/>
          </a:bodyPr>
          <a:lstStyle/>
          <a:p>
            <a:r>
              <a:rPr lang="en-GB" dirty="0"/>
              <a:t>Colons and Semi Colons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2"/>
              </a:rPr>
              <a:t>www.keystage2literacy.co.uk</a:t>
            </a:r>
            <a:r>
              <a:rPr lang="en-GB" sz="1200" dirty="0"/>
              <a:t> </a:t>
            </a:r>
          </a:p>
        </p:txBody>
      </p:sp>
      <p:pic>
        <p:nvPicPr>
          <p:cNvPr id="5" name="Picture 4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3"/>
          <a:srcRect l="28256" t="20261" r="9593" b="10233"/>
          <a:stretch/>
        </p:blipFill>
        <p:spPr>
          <a:xfrm>
            <a:off x="7808899" y="99895"/>
            <a:ext cx="1244724" cy="92801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9752" y="5888452"/>
            <a:ext cx="1634358" cy="719958"/>
          </a:xfrm>
          <a:prstGeom prst="ellipse">
            <a:avLst/>
          </a:prstGeom>
          <a:solidFill>
            <a:srgbClr val="B94F63"/>
          </a:solidFill>
          <a:ln>
            <a:solidFill>
              <a:srgbClr val="B94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/>
              <a:t>42 - 45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" y="5592739"/>
            <a:ext cx="1088935" cy="1154171"/>
          </a:xfrm>
          <a:prstGeom prst="rect">
            <a:avLst/>
          </a:prstGeom>
        </p:spPr>
      </p:pic>
      <p:pic>
        <p:nvPicPr>
          <p:cNvPr id="9" name="Content Placeholder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31" y="4703377"/>
            <a:ext cx="2571092" cy="20435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6200000">
            <a:off x="5190654" y="5494310"/>
            <a:ext cx="21220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YouTube Zone</a:t>
            </a:r>
          </a:p>
        </p:txBody>
      </p:sp>
      <p:sp>
        <p:nvSpPr>
          <p:cNvPr id="15" name="Rectangle: Rounded Corners 14">
            <a:hlinkClick r:id="" action="ppaction://noaction"/>
          </p:cNvPr>
          <p:cNvSpPr/>
          <p:nvPr/>
        </p:nvSpPr>
        <p:spPr>
          <a:xfrm>
            <a:off x="4468017" y="5666972"/>
            <a:ext cx="1355835" cy="7252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Before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62627" y="5468558"/>
            <a:ext cx="20083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Taster Questions: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82531" y="1357144"/>
            <a:ext cx="2571092" cy="3196424"/>
          </a:xfrm>
          <a:prstGeom prst="rect">
            <a:avLst/>
          </a:prstGeom>
          <a:solidFill>
            <a:srgbClr val="00B050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The mouse was playing</a:t>
            </a:r>
            <a:r>
              <a:rPr lang="en-GB" b="1" dirty="0">
                <a:solidFill>
                  <a:srgbClr val="FF0000"/>
                </a:solidFill>
              </a:rPr>
              <a:t>:</a:t>
            </a:r>
            <a:r>
              <a:rPr lang="en-GB" dirty="0">
                <a:solidFill>
                  <a:schemeClr val="tx1"/>
                </a:solidFill>
              </a:rPr>
              <a:t> the cat was asleep. </a:t>
            </a:r>
          </a:p>
          <a:p>
            <a:r>
              <a:rPr lang="en-GB" dirty="0">
                <a:solidFill>
                  <a:schemeClr val="tx1"/>
                </a:solidFill>
              </a:rPr>
              <a:t>Here it seems as though the mouse was playing </a:t>
            </a:r>
            <a:r>
              <a:rPr lang="en-GB" b="1" dirty="0">
                <a:solidFill>
                  <a:schemeClr val="tx1"/>
                </a:solidFill>
              </a:rPr>
              <a:t>because</a:t>
            </a:r>
            <a:r>
              <a:rPr lang="en-GB" dirty="0">
                <a:solidFill>
                  <a:schemeClr val="tx1"/>
                </a:solidFill>
              </a:rPr>
              <a:t> the cat was asleep.</a:t>
            </a:r>
          </a:p>
          <a:p>
            <a:r>
              <a:rPr lang="en-GB" dirty="0">
                <a:solidFill>
                  <a:schemeClr val="tx1"/>
                </a:solidFill>
              </a:rPr>
              <a:t>The mouse was playing</a:t>
            </a:r>
            <a:r>
              <a:rPr lang="en-GB" b="1" dirty="0">
                <a:solidFill>
                  <a:srgbClr val="FF0000"/>
                </a:solidFill>
              </a:rPr>
              <a:t>;</a:t>
            </a:r>
            <a:r>
              <a:rPr lang="en-GB" dirty="0">
                <a:solidFill>
                  <a:schemeClr val="tx1"/>
                </a:solidFill>
              </a:rPr>
              <a:t> the cat was asleep.</a:t>
            </a:r>
          </a:p>
          <a:p>
            <a:r>
              <a:rPr lang="en-GB" dirty="0">
                <a:solidFill>
                  <a:schemeClr val="tx1"/>
                </a:solidFill>
              </a:rPr>
              <a:t>Here we just have two statements of </a:t>
            </a:r>
            <a:r>
              <a:rPr lang="en-GB" b="1" dirty="0">
                <a:solidFill>
                  <a:schemeClr val="tx1"/>
                </a:solidFill>
              </a:rPr>
              <a:t>equal</a:t>
            </a:r>
            <a:r>
              <a:rPr lang="en-GB" dirty="0">
                <a:solidFill>
                  <a:schemeClr val="tx1"/>
                </a:solidFill>
              </a:rPr>
              <a:t> importance.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778991"/>
              </p:ext>
            </p:extLst>
          </p:nvPr>
        </p:nvGraphicFramePr>
        <p:xfrm>
          <a:off x="628650" y="1357313"/>
          <a:ext cx="54356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>
                  <a:extLst>
                    <a:ext uri="{9D8B030D-6E8A-4147-A177-3AD203B41FA5}">
                      <a16:colId xmlns="" xmlns:a16="http://schemas.microsoft.com/office/drawing/2014/main" val="2898560349"/>
                    </a:ext>
                  </a:extLst>
                </a:gridCol>
                <a:gridCol w="2717800">
                  <a:extLst>
                    <a:ext uri="{9D8B030D-6E8A-4147-A177-3AD203B41FA5}">
                      <a16:colId xmlns="" xmlns:a16="http://schemas.microsoft.com/office/drawing/2014/main" val="3818522769"/>
                    </a:ext>
                  </a:extLst>
                </a:gridCol>
              </a:tblGrid>
              <a:tr h="324342">
                <a:tc>
                  <a:txBody>
                    <a:bodyPr/>
                    <a:lstStyle/>
                    <a:p>
                      <a:r>
                        <a:rPr lang="en-GB" sz="1700" dirty="0"/>
                        <a:t>Colons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/>
                        <a:t>Semi-Colons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86513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700" b="1" dirty="0"/>
                        <a:t>Can introduce a list</a:t>
                      </a:r>
                    </a:p>
                    <a:p>
                      <a:r>
                        <a:rPr lang="en-GB" sz="1700" u="none" dirty="0"/>
                        <a:t>To make a cake, you will need</a:t>
                      </a:r>
                      <a:r>
                        <a:rPr lang="en-GB" sz="1700" b="1" dirty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en-GB" sz="1700" dirty="0"/>
                        <a:t> 2 eggs, etc.</a:t>
                      </a:r>
                    </a:p>
                    <a:p>
                      <a:r>
                        <a:rPr lang="en-GB" sz="1700" dirty="0"/>
                        <a:t>Only use a colon if it follows a main clause.</a:t>
                      </a:r>
                    </a:p>
                    <a:p>
                      <a:r>
                        <a:rPr lang="en-GB" sz="1700" b="1" dirty="0"/>
                        <a:t>Go before bullet points</a:t>
                      </a:r>
                    </a:p>
                    <a:p>
                      <a:r>
                        <a:rPr lang="en-GB" sz="1700" dirty="0"/>
                        <a:t>Today’s meeting agenda</a:t>
                      </a:r>
                      <a:r>
                        <a:rPr lang="en-GB" sz="1700" b="1" dirty="0">
                          <a:solidFill>
                            <a:srgbClr val="FF0000"/>
                          </a:solidFill>
                        </a:rPr>
                        <a:t>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/>
                        <a:t>Volunteers for the fair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/>
                        <a:t>Stall holders etc.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b="1" dirty="0"/>
                        <a:t>Introduce explanations: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dirty="0"/>
                        <a:t>Main Idea + More Detail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dirty="0"/>
                        <a:t>I’d like to buy an ice-cream</a:t>
                      </a:r>
                      <a:r>
                        <a:rPr lang="en-GB" sz="1700" b="1" dirty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en-GB" sz="1700" dirty="0"/>
                        <a:t> probably strawberry flavour.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b="1" dirty="0"/>
                        <a:t>Break up lists (of longer phrases or clauses)</a:t>
                      </a:r>
                    </a:p>
                    <a:p>
                      <a:r>
                        <a:rPr lang="en-GB" sz="1700" dirty="0"/>
                        <a:t>When I go camping we will be building a campfire</a:t>
                      </a:r>
                      <a:r>
                        <a:rPr lang="en-GB" sz="1700" b="1" dirty="0">
                          <a:solidFill>
                            <a:srgbClr val="FF0000"/>
                          </a:solidFill>
                        </a:rPr>
                        <a:t>;</a:t>
                      </a:r>
                      <a:r>
                        <a:rPr lang="en-GB" sz="1700" dirty="0"/>
                        <a:t> putting up our tents in the dark</a:t>
                      </a:r>
                      <a:r>
                        <a:rPr lang="en-GB" sz="1700" b="1" dirty="0">
                          <a:solidFill>
                            <a:srgbClr val="FF0000"/>
                          </a:solidFill>
                        </a:rPr>
                        <a:t>;</a:t>
                      </a:r>
                      <a:r>
                        <a:rPr lang="en-GB" sz="1700" dirty="0"/>
                        <a:t> cooking yummy marshmallows</a:t>
                      </a:r>
                      <a:r>
                        <a:rPr lang="en-GB" sz="1700" b="1" dirty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en-GB" sz="1700" dirty="0"/>
                        <a:t> and fishing by the lake.</a:t>
                      </a:r>
                    </a:p>
                    <a:p>
                      <a:r>
                        <a:rPr lang="en-GB" sz="1700" b="1" dirty="0"/>
                        <a:t>Break up clauses</a:t>
                      </a:r>
                    </a:p>
                    <a:p>
                      <a:r>
                        <a:rPr lang="en-GB" sz="1700" dirty="0"/>
                        <a:t>Sally was ready for bed</a:t>
                      </a:r>
                      <a:r>
                        <a:rPr lang="en-GB" sz="1700" b="1" dirty="0">
                          <a:solidFill>
                            <a:srgbClr val="FF0000"/>
                          </a:solidFill>
                        </a:rPr>
                        <a:t>;</a:t>
                      </a:r>
                      <a:r>
                        <a:rPr lang="en-GB" sz="1700" dirty="0"/>
                        <a:t> Aaron wanted to keep playing. (Both sides are equally important)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05935258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628650" y="772369"/>
            <a:ext cx="4620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 I Need To Know?</a:t>
            </a:r>
          </a:p>
        </p:txBody>
      </p:sp>
    </p:spTree>
    <p:extLst>
      <p:ext uri="{BB962C8B-B14F-4D97-AF65-F5344CB8AC3E}">
        <p14:creationId xmlns:p14="http://schemas.microsoft.com/office/powerpoint/2010/main" val="33651794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781"/>
          </a:xfrm>
        </p:spPr>
        <p:txBody>
          <a:bodyPr>
            <a:normAutofit fontScale="90000"/>
          </a:bodyPr>
          <a:lstStyle/>
          <a:p>
            <a:r>
              <a:rPr lang="en-GB" dirty="0"/>
              <a:t>Elision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2"/>
              </a:rPr>
              <a:t>www.keystage2literacy.co.uk</a:t>
            </a:r>
            <a:r>
              <a:rPr lang="en-GB" sz="1200" dirty="0"/>
              <a:t> </a:t>
            </a:r>
          </a:p>
        </p:txBody>
      </p:sp>
      <p:pic>
        <p:nvPicPr>
          <p:cNvPr id="5" name="Picture 4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3"/>
          <a:srcRect l="28256" t="20261" r="9593" b="10233"/>
          <a:stretch/>
        </p:blipFill>
        <p:spPr>
          <a:xfrm>
            <a:off x="7808899" y="99895"/>
            <a:ext cx="1244724" cy="92801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9752" y="5888452"/>
            <a:ext cx="1634358" cy="719958"/>
          </a:xfrm>
          <a:prstGeom prst="ellipse">
            <a:avLst/>
          </a:prstGeom>
          <a:solidFill>
            <a:srgbClr val="B94F63"/>
          </a:solidFill>
          <a:ln>
            <a:solidFill>
              <a:srgbClr val="B94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/>
              <a:t>N/A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" y="5592739"/>
            <a:ext cx="1088935" cy="1154171"/>
          </a:xfrm>
          <a:prstGeom prst="rect">
            <a:avLst/>
          </a:prstGeom>
        </p:spPr>
      </p:pic>
      <p:pic>
        <p:nvPicPr>
          <p:cNvPr id="9" name="Content Placeholder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31" y="4703377"/>
            <a:ext cx="2571092" cy="20435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6200000">
            <a:off x="5190654" y="5494310"/>
            <a:ext cx="21220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YouTube Zone</a:t>
            </a:r>
          </a:p>
        </p:txBody>
      </p:sp>
      <p:sp>
        <p:nvSpPr>
          <p:cNvPr id="15" name="Rectangle: Rounded Corners 14">
            <a:hlinkClick r:id="" action="ppaction://noaction"/>
          </p:cNvPr>
          <p:cNvSpPr/>
          <p:nvPr/>
        </p:nvSpPr>
        <p:spPr>
          <a:xfrm>
            <a:off x="4468017" y="5666972"/>
            <a:ext cx="1355835" cy="7252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Before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62627" y="5468558"/>
            <a:ext cx="20083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Taster Questions: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82531" y="1357144"/>
            <a:ext cx="2571092" cy="3196424"/>
          </a:xfrm>
          <a:prstGeom prst="rect">
            <a:avLst/>
          </a:prstGeom>
          <a:solidFill>
            <a:srgbClr val="00B050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Examples: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different  </a:t>
            </a:r>
            <a:r>
              <a:rPr lang="en-GB" dirty="0" err="1">
                <a:solidFill>
                  <a:schemeClr val="tx1"/>
                </a:solidFill>
                <a:sym typeface="Wingdings" panose="05000000000000000000" pitchFamily="2" charset="2"/>
              </a:rPr>
              <a:t>diff’rent</a:t>
            </a:r>
            <a:endParaRPr lang="en-GB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tonight  </a:t>
            </a:r>
            <a:r>
              <a:rPr lang="en-GB" dirty="0" err="1">
                <a:solidFill>
                  <a:schemeClr val="tx1"/>
                </a:solidFill>
                <a:sym typeface="Wingdings" panose="05000000000000000000" pitchFamily="2" charset="2"/>
              </a:rPr>
              <a:t>t’night</a:t>
            </a: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I didn’t bother waiting for him  </a:t>
            </a:r>
          </a:p>
          <a:p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I </a:t>
            </a:r>
            <a:r>
              <a:rPr lang="en-GB" dirty="0" err="1">
                <a:solidFill>
                  <a:schemeClr val="tx1"/>
                </a:solidFill>
                <a:sym typeface="Wingdings" panose="05000000000000000000" pitchFamily="2" charset="2"/>
              </a:rPr>
              <a:t>din’t</a:t>
            </a: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 bother </a:t>
            </a:r>
            <a:r>
              <a:rPr lang="en-GB" dirty="0" err="1">
                <a:solidFill>
                  <a:schemeClr val="tx1"/>
                </a:solidFill>
                <a:sym typeface="Wingdings" panose="05000000000000000000" pitchFamily="2" charset="2"/>
              </a:rPr>
              <a:t>waitin</a:t>
            </a: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’ for ‘</a:t>
            </a:r>
            <a:r>
              <a:rPr lang="en-GB" dirty="0" err="1">
                <a:solidFill>
                  <a:schemeClr val="tx1"/>
                </a:solidFill>
                <a:sym typeface="Wingdings" panose="05000000000000000000" pitchFamily="2" charset="2"/>
              </a:rPr>
              <a:t>im</a:t>
            </a: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28650" y="1357144"/>
            <a:ext cx="5435882" cy="4097095"/>
          </a:xfrm>
        </p:spPr>
        <p:txBody>
          <a:bodyPr>
            <a:normAutofit fontScale="92500" lnSpcReduction="10000"/>
          </a:bodyPr>
          <a:lstStyle/>
          <a:p>
            <a:r>
              <a:rPr lang="en-GB" sz="2200" dirty="0"/>
              <a:t>Elision is the omission of a sound or syllable when speaking.</a:t>
            </a:r>
          </a:p>
          <a:p>
            <a:r>
              <a:rPr lang="en-GB" sz="2200" dirty="0"/>
              <a:t>Elision is the shortening of words. The letters that are often the first to go are the </a:t>
            </a:r>
            <a:r>
              <a:rPr lang="en-GB" sz="2200" b="1" dirty="0">
                <a:solidFill>
                  <a:srgbClr val="FF0000"/>
                </a:solidFill>
              </a:rPr>
              <a:t>vowels</a:t>
            </a:r>
            <a:r>
              <a:rPr lang="en-GB" sz="2200" dirty="0"/>
              <a:t>. Have a look at the examples below to see what has happened to these.</a:t>
            </a:r>
          </a:p>
          <a:p>
            <a:endParaRPr lang="en-GB" sz="2200" dirty="0"/>
          </a:p>
          <a:p>
            <a:pPr marL="0" indent="0" algn="ctr">
              <a:buNone/>
            </a:pPr>
            <a:r>
              <a:rPr lang="en-GB" sz="2200" dirty="0"/>
              <a:t>lovely </a:t>
            </a:r>
            <a:r>
              <a:rPr lang="en-GB" sz="2200" dirty="0">
                <a:sym typeface="Wingdings" panose="05000000000000000000" pitchFamily="2" charset="2"/>
              </a:rPr>
              <a:t> </a:t>
            </a:r>
            <a:r>
              <a:rPr lang="en-GB" sz="2200" dirty="0" err="1">
                <a:sym typeface="Wingdings" panose="05000000000000000000" pitchFamily="2" charset="2"/>
              </a:rPr>
              <a:t>lov’ly</a:t>
            </a:r>
            <a:endParaRPr lang="en-GB" sz="22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GB" sz="2200" dirty="0">
                <a:sym typeface="Wingdings" panose="05000000000000000000" pitchFamily="2" charset="2"/>
              </a:rPr>
              <a:t>kind of  </a:t>
            </a:r>
            <a:r>
              <a:rPr lang="en-GB" sz="2200" dirty="0" err="1">
                <a:sym typeface="Wingdings" panose="05000000000000000000" pitchFamily="2" charset="2"/>
              </a:rPr>
              <a:t>kinda</a:t>
            </a:r>
            <a:endParaRPr lang="en-GB" sz="22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GB" sz="2200" dirty="0">
                <a:sym typeface="Wingdings" panose="05000000000000000000" pitchFamily="2" charset="2"/>
              </a:rPr>
              <a:t>sort of  </a:t>
            </a:r>
            <a:r>
              <a:rPr lang="en-GB" sz="2200" dirty="0" err="1">
                <a:sym typeface="Wingdings" panose="05000000000000000000" pitchFamily="2" charset="2"/>
              </a:rPr>
              <a:t>sorta</a:t>
            </a:r>
            <a:endParaRPr lang="en-GB" sz="22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GB" sz="2200" dirty="0">
                <a:sym typeface="Wingdings" panose="05000000000000000000" pitchFamily="2" charset="2"/>
              </a:rPr>
              <a:t>interest  </a:t>
            </a:r>
            <a:r>
              <a:rPr lang="en-GB" sz="2200" dirty="0" err="1">
                <a:sym typeface="Wingdings" panose="05000000000000000000" pitchFamily="2" charset="2"/>
              </a:rPr>
              <a:t>int’rest</a:t>
            </a:r>
            <a:endParaRPr lang="en-GB" sz="22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GB" sz="2200" dirty="0">
                <a:sym typeface="Wingdings" panose="05000000000000000000" pitchFamily="2" charset="2"/>
              </a:rPr>
              <a:t>library  </a:t>
            </a:r>
            <a:r>
              <a:rPr lang="en-GB" sz="2200" dirty="0" err="1">
                <a:sym typeface="Wingdings" panose="05000000000000000000" pitchFamily="2" charset="2"/>
              </a:rPr>
              <a:t>lib’ry</a:t>
            </a:r>
            <a:endParaRPr lang="en-GB" sz="2200" dirty="0">
              <a:sym typeface="Wingdings" panose="05000000000000000000" pitchFamily="2" charset="2"/>
            </a:endParaRPr>
          </a:p>
          <a:p>
            <a:endParaRPr lang="en-GB" sz="2000" dirty="0"/>
          </a:p>
        </p:txBody>
      </p:sp>
      <p:sp>
        <p:nvSpPr>
          <p:cNvPr id="19" name="Rectangle 18"/>
          <p:cNvSpPr/>
          <p:nvPr/>
        </p:nvSpPr>
        <p:spPr>
          <a:xfrm>
            <a:off x="628650" y="772369"/>
            <a:ext cx="4620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 I Need To Know?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379779" y="4669352"/>
            <a:ext cx="2673844" cy="21220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5932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781"/>
          </a:xfrm>
        </p:spPr>
        <p:txBody>
          <a:bodyPr>
            <a:normAutofit fontScale="90000"/>
          </a:bodyPr>
          <a:lstStyle/>
          <a:p>
            <a:r>
              <a:rPr lang="en-GB" dirty="0"/>
              <a:t>Hyphens (&amp; Dashes)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2"/>
              </a:rPr>
              <a:t>www.keystage2literacy.co.uk</a:t>
            </a:r>
            <a:r>
              <a:rPr lang="en-GB" sz="1200" dirty="0"/>
              <a:t> </a:t>
            </a:r>
          </a:p>
        </p:txBody>
      </p:sp>
      <p:pic>
        <p:nvPicPr>
          <p:cNvPr id="5" name="Picture 4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3"/>
          <a:srcRect l="28256" t="20261" r="9593" b="10233"/>
          <a:stretch/>
        </p:blipFill>
        <p:spPr>
          <a:xfrm>
            <a:off x="7808899" y="99895"/>
            <a:ext cx="1244724" cy="92801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9752" y="5888452"/>
            <a:ext cx="1634358" cy="719958"/>
          </a:xfrm>
          <a:prstGeom prst="ellipse">
            <a:avLst/>
          </a:prstGeom>
          <a:solidFill>
            <a:srgbClr val="B94F63"/>
          </a:solidFill>
          <a:ln>
            <a:solidFill>
              <a:srgbClr val="B94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/>
              <a:t>41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" y="5592739"/>
            <a:ext cx="1088935" cy="1154171"/>
          </a:xfrm>
          <a:prstGeom prst="rect">
            <a:avLst/>
          </a:prstGeom>
        </p:spPr>
      </p:pic>
      <p:pic>
        <p:nvPicPr>
          <p:cNvPr id="9" name="Content Placeholder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31" y="4703377"/>
            <a:ext cx="2571092" cy="20435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6200000">
            <a:off x="5190654" y="5494310"/>
            <a:ext cx="21220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YouTube Zone</a:t>
            </a:r>
          </a:p>
        </p:txBody>
      </p:sp>
      <p:sp>
        <p:nvSpPr>
          <p:cNvPr id="15" name="Rectangle: Rounded Corners 14">
            <a:hlinkClick r:id="" action="ppaction://noaction"/>
          </p:cNvPr>
          <p:cNvSpPr/>
          <p:nvPr/>
        </p:nvSpPr>
        <p:spPr>
          <a:xfrm>
            <a:off x="4468017" y="5666972"/>
            <a:ext cx="1355835" cy="7252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Before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62627" y="5468558"/>
            <a:ext cx="20083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Taster Questions: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82531" y="1357144"/>
            <a:ext cx="2571092" cy="3196424"/>
          </a:xfrm>
          <a:prstGeom prst="rect">
            <a:avLst/>
          </a:prstGeom>
          <a:solidFill>
            <a:srgbClr val="00B050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Examples:</a:t>
            </a:r>
          </a:p>
          <a:p>
            <a:r>
              <a:rPr lang="en-GB" dirty="0">
                <a:solidFill>
                  <a:schemeClr val="tx1"/>
                </a:solidFill>
              </a:rPr>
              <a:t>Mary </a:t>
            </a:r>
            <a:r>
              <a:rPr lang="en-GB" b="1" dirty="0">
                <a:solidFill>
                  <a:srgbClr val="FF0000"/>
                </a:solidFill>
              </a:rPr>
              <a:t>– </a:t>
            </a:r>
            <a:r>
              <a:rPr lang="en-GB" dirty="0">
                <a:solidFill>
                  <a:schemeClr val="tx1"/>
                </a:solidFill>
              </a:rPr>
              <a:t>an acrobat by night</a:t>
            </a:r>
            <a:r>
              <a:rPr lang="en-GB" b="1" dirty="0">
                <a:solidFill>
                  <a:srgbClr val="FF0000"/>
                </a:solidFill>
              </a:rPr>
              <a:t> – </a:t>
            </a:r>
            <a:r>
              <a:rPr lang="en-GB" dirty="0">
                <a:solidFill>
                  <a:schemeClr val="tx1"/>
                </a:solidFill>
              </a:rPr>
              <a:t>set off to the supermarket for some fruit.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Mary nearly slipped as she looked down</a:t>
            </a:r>
            <a:r>
              <a:rPr lang="en-GB" b="1" dirty="0">
                <a:solidFill>
                  <a:srgbClr val="FF0000"/>
                </a:solidFill>
              </a:rPr>
              <a:t> – </a:t>
            </a:r>
            <a:r>
              <a:rPr lang="en-GB" dirty="0">
                <a:solidFill>
                  <a:schemeClr val="tx1"/>
                </a:solidFill>
              </a:rPr>
              <a:t>there was a loud gasp from the audience below!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28650" y="1434869"/>
            <a:ext cx="5435882" cy="4019370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A hyphen… slightly different to the dash. 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Dashes</a:t>
            </a:r>
            <a:r>
              <a:rPr lang="en-GB" sz="2000" dirty="0"/>
              <a:t> working in a similar way to brackets in that they are there to add extra information. </a:t>
            </a:r>
          </a:p>
          <a:p>
            <a:r>
              <a:rPr lang="en-GB" sz="2000" dirty="0"/>
              <a:t>A pair of dashes are much like the brackets. The extra information goes between them.</a:t>
            </a:r>
          </a:p>
          <a:p>
            <a:pPr marL="0" indent="0" algn="ctr">
              <a:buNone/>
            </a:pPr>
            <a:r>
              <a:rPr lang="en-GB" sz="2000" dirty="0"/>
              <a:t>The girls </a:t>
            </a:r>
            <a:r>
              <a:rPr lang="en-GB" sz="2000" b="1" dirty="0">
                <a:solidFill>
                  <a:srgbClr val="FF0000"/>
                </a:solidFill>
              </a:rPr>
              <a:t>–</a:t>
            </a:r>
            <a:r>
              <a:rPr lang="en-GB" sz="2000" dirty="0"/>
              <a:t> Jess and Charlotte </a:t>
            </a:r>
            <a:r>
              <a:rPr lang="en-GB" sz="2000" b="1" dirty="0">
                <a:solidFill>
                  <a:srgbClr val="FF0000"/>
                </a:solidFill>
              </a:rPr>
              <a:t>–</a:t>
            </a:r>
            <a:r>
              <a:rPr lang="en-GB" sz="2000" dirty="0"/>
              <a:t> played outside.</a:t>
            </a:r>
          </a:p>
          <a:p>
            <a:r>
              <a:rPr lang="en-GB" sz="2000" dirty="0"/>
              <a:t>A single dash can mark a pause in a sentence. It usually separates two main clauses.</a:t>
            </a:r>
          </a:p>
          <a:p>
            <a:pPr marL="0" indent="0" algn="ctr">
              <a:buNone/>
            </a:pPr>
            <a:r>
              <a:rPr lang="en-GB" sz="2000" dirty="0"/>
              <a:t>Sofia was plunged into the water </a:t>
            </a:r>
            <a:r>
              <a:rPr lang="en-GB" sz="2000" b="1" dirty="0">
                <a:solidFill>
                  <a:srgbClr val="FF0000"/>
                </a:solidFill>
              </a:rPr>
              <a:t>–</a:t>
            </a:r>
            <a:r>
              <a:rPr lang="en-GB" sz="2000" dirty="0"/>
              <a:t> Danielle clung on to the rocks above with all her might! </a:t>
            </a:r>
          </a:p>
          <a:p>
            <a:r>
              <a:rPr lang="en-GB" sz="2000" dirty="0"/>
              <a:t>A </a:t>
            </a:r>
            <a:r>
              <a:rPr lang="en-GB" sz="2000" b="1" dirty="0">
                <a:solidFill>
                  <a:srgbClr val="FF0000"/>
                </a:solidFill>
              </a:rPr>
              <a:t>hyphen</a:t>
            </a:r>
            <a:r>
              <a:rPr lang="en-GB" sz="2000" dirty="0"/>
              <a:t> can be used to join two words together such as: over-excited; middle-aged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8650" y="772369"/>
            <a:ext cx="4620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 I Need To Know?</a:t>
            </a:r>
          </a:p>
        </p:txBody>
      </p:sp>
    </p:spTree>
    <p:extLst>
      <p:ext uri="{BB962C8B-B14F-4D97-AF65-F5344CB8AC3E}">
        <p14:creationId xmlns:p14="http://schemas.microsoft.com/office/powerpoint/2010/main" val="5902818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Great Resource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https://en.islcollective.com</a:t>
            </a:r>
            <a:endParaRPr lang="en-GB" dirty="0">
              <a:hlinkClick r:id="rId3"/>
            </a:endParaRPr>
          </a:p>
          <a:p>
            <a:r>
              <a:rPr lang="en-GB" dirty="0">
                <a:hlinkClick r:id="rId3"/>
              </a:rPr>
              <a:t>http://englishlinx.com/</a:t>
            </a:r>
            <a:endParaRPr lang="en-GB" dirty="0"/>
          </a:p>
          <a:p>
            <a:r>
              <a:rPr lang="en-GB" dirty="0">
                <a:hlinkClick r:id="rId4"/>
              </a:rPr>
              <a:t>http://www.worksheetplace.com/</a:t>
            </a:r>
            <a:endParaRPr lang="en-GB" dirty="0"/>
          </a:p>
          <a:p>
            <a:r>
              <a:rPr lang="en-GB" dirty="0">
                <a:hlinkClick r:id="rId5"/>
              </a:rPr>
              <a:t>http://flocabulary.com/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 err="1"/>
              <a:t>Grammaropolis</a:t>
            </a:r>
            <a:r>
              <a:rPr lang="en-GB" dirty="0"/>
              <a:t> on YouTube</a:t>
            </a:r>
          </a:p>
          <a:p>
            <a:r>
              <a:rPr lang="en-GB" dirty="0"/>
              <a:t>Anchor Education on YouTube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6"/>
              </a:rPr>
              <a:t>www.keystage2literacy.co.uk</a:t>
            </a:r>
            <a:r>
              <a:rPr lang="en-GB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41674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How Does Each Page Work?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989" t="19871" r="9023" b="10043"/>
          <a:stretch/>
        </p:blipFill>
        <p:spPr>
          <a:xfrm>
            <a:off x="1745299" y="1807779"/>
            <a:ext cx="5653402" cy="4193628"/>
          </a:xfrm>
          <a:prstGeom prst="rect">
            <a:avLst/>
          </a:prstGeom>
        </p:spPr>
      </p:pic>
      <p:sp>
        <p:nvSpPr>
          <p:cNvPr id="6" name="Arrow: Right 5"/>
          <p:cNvSpPr/>
          <p:nvPr/>
        </p:nvSpPr>
        <p:spPr>
          <a:xfrm rot="9218951">
            <a:off x="7141779" y="1569821"/>
            <a:ext cx="972207" cy="358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/>
          <p:cNvSpPr/>
          <p:nvPr/>
        </p:nvSpPr>
        <p:spPr>
          <a:xfrm rot="9218951">
            <a:off x="7141778" y="4491696"/>
            <a:ext cx="972207" cy="358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/>
          <p:cNvSpPr/>
          <p:nvPr/>
        </p:nvSpPr>
        <p:spPr>
          <a:xfrm rot="9218951">
            <a:off x="7141779" y="3030759"/>
            <a:ext cx="972207" cy="358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/>
          <p:cNvSpPr/>
          <p:nvPr/>
        </p:nvSpPr>
        <p:spPr>
          <a:xfrm rot="12721607">
            <a:off x="5050222" y="5821994"/>
            <a:ext cx="972207" cy="358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3"/>
              </a:rPr>
              <a:t>www.keystage2literacy.co.uk</a:t>
            </a:r>
            <a:r>
              <a:rPr lang="en-GB" sz="1200" dirty="0"/>
              <a:t> </a:t>
            </a:r>
          </a:p>
        </p:txBody>
      </p:sp>
      <p:sp>
        <p:nvSpPr>
          <p:cNvPr id="13" name="Arrow: Right 12"/>
          <p:cNvSpPr/>
          <p:nvPr/>
        </p:nvSpPr>
        <p:spPr>
          <a:xfrm rot="12381049" flipH="1">
            <a:off x="1082565" y="2436680"/>
            <a:ext cx="972207" cy="358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/>
          <p:cNvSpPr/>
          <p:nvPr/>
        </p:nvSpPr>
        <p:spPr>
          <a:xfrm rot="12381049" flipH="1">
            <a:off x="1082564" y="4868233"/>
            <a:ext cx="972207" cy="358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Image result for cgp sp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21" y="5144813"/>
            <a:ext cx="1109930" cy="156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3909" y="3832908"/>
            <a:ext cx="1377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CGP SPaG Book Page Reference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193" y="1372698"/>
            <a:ext cx="1377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The key information to cover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25407" y="449368"/>
            <a:ext cx="1467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Click on this to return to the SPaG Grid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51253" y="1851023"/>
            <a:ext cx="1541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Any further examples for the topic area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25407" y="3371243"/>
            <a:ext cx="1467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Watch a video or song on this topic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29829" y="6060014"/>
            <a:ext cx="319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/>
              <a:t>What do we know at the beginning? Go here before teaching anything.</a:t>
            </a:r>
          </a:p>
        </p:txBody>
      </p:sp>
    </p:spTree>
    <p:extLst>
      <p:ext uri="{BB962C8B-B14F-4D97-AF65-F5344CB8AC3E}">
        <p14:creationId xmlns:p14="http://schemas.microsoft.com/office/powerpoint/2010/main" val="3918208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781"/>
          </a:xfrm>
        </p:spPr>
        <p:txBody>
          <a:bodyPr>
            <a:normAutofit fontScale="90000"/>
          </a:bodyPr>
          <a:lstStyle/>
          <a:p>
            <a:r>
              <a:rPr lang="en-GB" dirty="0"/>
              <a:t>Capital Letters and Full Stops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413640"/>
            <a:ext cx="5435882" cy="4054917"/>
          </a:xfrm>
        </p:spPr>
        <p:txBody>
          <a:bodyPr>
            <a:normAutofit/>
          </a:bodyPr>
          <a:lstStyle/>
          <a:p>
            <a:r>
              <a:rPr lang="en-GB" sz="2000" dirty="0"/>
              <a:t>This might seem really obvious but there are a lot of mistakes made on a daily basis, by adults as well as children when it comes to basic sentence punctuation.</a:t>
            </a:r>
          </a:p>
          <a:p>
            <a:r>
              <a:rPr lang="en-GB" sz="2000" dirty="0"/>
              <a:t>A capital letter is needed: at the beginning of a sentence, for the name of a place, person or thing (a proper noun), the word ‘I.’</a:t>
            </a:r>
          </a:p>
          <a:p>
            <a:r>
              <a:rPr lang="en-GB" sz="2000" dirty="0"/>
              <a:t>Full stops are required to finish a sentence. They allow the reader time to stop, breathe and think. Avoid using commas where full stops should go.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2"/>
              </a:rPr>
              <a:t>www.keystage2literacy.co.uk</a:t>
            </a:r>
            <a:r>
              <a:rPr lang="en-GB" sz="1200" dirty="0"/>
              <a:t> </a:t>
            </a:r>
          </a:p>
        </p:txBody>
      </p:sp>
      <p:pic>
        <p:nvPicPr>
          <p:cNvPr id="6" name="Picture 5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3"/>
          <a:srcRect l="28256" t="20261" r="9593" b="10233"/>
          <a:stretch/>
        </p:blipFill>
        <p:spPr>
          <a:xfrm>
            <a:off x="7808899" y="99895"/>
            <a:ext cx="1244724" cy="92801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09752" y="5888452"/>
            <a:ext cx="1634358" cy="719958"/>
          </a:xfrm>
          <a:prstGeom prst="ellipse">
            <a:avLst/>
          </a:prstGeom>
          <a:solidFill>
            <a:srgbClr val="B94F63"/>
          </a:solidFill>
          <a:ln>
            <a:solidFill>
              <a:srgbClr val="B94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/>
              <a:t>30</a:t>
            </a: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" y="5592739"/>
            <a:ext cx="1088935" cy="1154171"/>
          </a:xfrm>
          <a:prstGeom prst="rect">
            <a:avLst/>
          </a:prstGeom>
        </p:spPr>
      </p:pic>
      <p:pic>
        <p:nvPicPr>
          <p:cNvPr id="10" name="Content Placeholder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31" y="4719142"/>
            <a:ext cx="2571092" cy="20435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16200000">
            <a:off x="5190654" y="5510075"/>
            <a:ext cx="21220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YouTube Zone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8650" y="878546"/>
            <a:ext cx="4620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 I Need To Know?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82531" y="1357144"/>
            <a:ext cx="2571092" cy="31964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Examples:</a:t>
            </a:r>
          </a:p>
          <a:p>
            <a:r>
              <a:rPr lang="en-GB" b="1" dirty="0">
                <a:solidFill>
                  <a:srgbClr val="FF0000"/>
                </a:solidFill>
              </a:rPr>
              <a:t>H</a:t>
            </a:r>
            <a:r>
              <a:rPr lang="en-GB" dirty="0">
                <a:solidFill>
                  <a:schemeClr val="tx1"/>
                </a:solidFill>
              </a:rPr>
              <a:t>e wanted to catch fish. </a:t>
            </a:r>
            <a:r>
              <a:rPr lang="en-GB" b="1" dirty="0">
                <a:solidFill>
                  <a:srgbClr val="FF0000"/>
                </a:solidFill>
              </a:rPr>
              <a:t>T</a:t>
            </a:r>
            <a:r>
              <a:rPr lang="en-GB" dirty="0">
                <a:solidFill>
                  <a:schemeClr val="tx1"/>
                </a:solidFill>
              </a:rPr>
              <a:t>he lake was very big.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D</a:t>
            </a:r>
            <a:r>
              <a:rPr lang="en-GB" dirty="0">
                <a:solidFill>
                  <a:schemeClr val="tx1"/>
                </a:solidFill>
              </a:rPr>
              <a:t>arren and </a:t>
            </a:r>
            <a:r>
              <a:rPr lang="en-GB" b="1" dirty="0">
                <a:solidFill>
                  <a:srgbClr val="FF0000"/>
                </a:solidFill>
              </a:rPr>
              <a:t>M</a:t>
            </a:r>
            <a:r>
              <a:rPr lang="en-GB" dirty="0">
                <a:solidFill>
                  <a:schemeClr val="tx1"/>
                </a:solidFill>
              </a:rPr>
              <a:t>r </a:t>
            </a:r>
            <a:r>
              <a:rPr lang="en-GB" b="1" dirty="0">
                <a:solidFill>
                  <a:srgbClr val="FF0000"/>
                </a:solidFill>
              </a:rPr>
              <a:t>H</a:t>
            </a:r>
            <a:r>
              <a:rPr lang="en-GB" dirty="0">
                <a:solidFill>
                  <a:schemeClr val="tx1"/>
                </a:solidFill>
              </a:rPr>
              <a:t>unter were good at football. </a:t>
            </a:r>
            <a:r>
              <a:rPr lang="en-GB" b="1" dirty="0">
                <a:solidFill>
                  <a:srgbClr val="FF0000"/>
                </a:solidFill>
              </a:rPr>
              <a:t>T</a:t>
            </a:r>
            <a:r>
              <a:rPr lang="en-GB" dirty="0">
                <a:solidFill>
                  <a:schemeClr val="tx1"/>
                </a:solidFill>
              </a:rPr>
              <a:t>hey wanted to play for </a:t>
            </a:r>
            <a:r>
              <a:rPr lang="en-GB" b="1" dirty="0">
                <a:solidFill>
                  <a:srgbClr val="FF0000"/>
                </a:solidFill>
              </a:rPr>
              <a:t>B</a:t>
            </a:r>
            <a:r>
              <a:rPr lang="en-GB" dirty="0">
                <a:solidFill>
                  <a:schemeClr val="tx1"/>
                </a:solidFill>
              </a:rPr>
              <a:t>arcelona in </a:t>
            </a:r>
            <a:r>
              <a:rPr lang="en-GB" b="1" dirty="0">
                <a:solidFill>
                  <a:srgbClr val="FF0000"/>
                </a:solidFill>
              </a:rPr>
              <a:t>S</a:t>
            </a:r>
            <a:r>
              <a:rPr lang="en-GB" dirty="0">
                <a:solidFill>
                  <a:schemeClr val="tx1"/>
                </a:solidFill>
              </a:rPr>
              <a:t>pain.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C</a:t>
            </a:r>
            <a:r>
              <a:rPr lang="en-GB" dirty="0">
                <a:solidFill>
                  <a:schemeClr val="tx1"/>
                </a:solidFill>
              </a:rPr>
              <a:t>ello lessons begin on the 1</a:t>
            </a:r>
            <a:r>
              <a:rPr lang="en-GB" baseline="30000" dirty="0">
                <a:solidFill>
                  <a:schemeClr val="tx1"/>
                </a:solidFill>
              </a:rPr>
              <a:t>st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T</a:t>
            </a:r>
            <a:r>
              <a:rPr lang="en-GB" dirty="0">
                <a:solidFill>
                  <a:schemeClr val="tx1"/>
                </a:solidFill>
              </a:rPr>
              <a:t>uesday in </a:t>
            </a:r>
            <a:r>
              <a:rPr lang="en-GB" b="1" dirty="0">
                <a:solidFill>
                  <a:srgbClr val="FF0000"/>
                </a:solidFill>
              </a:rPr>
              <a:t>M</a:t>
            </a:r>
            <a:r>
              <a:rPr lang="en-GB" dirty="0">
                <a:solidFill>
                  <a:schemeClr val="tx1"/>
                </a:solidFill>
              </a:rPr>
              <a:t>arch.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62627" y="5468558"/>
            <a:ext cx="20083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Taster Questions:</a:t>
            </a:r>
          </a:p>
        </p:txBody>
      </p:sp>
      <p:sp>
        <p:nvSpPr>
          <p:cNvPr id="18" name="Rectangle: Rounded Corners 17">
            <a:hlinkClick r:id="" action="ppaction://noaction"/>
          </p:cNvPr>
          <p:cNvSpPr/>
          <p:nvPr/>
        </p:nvSpPr>
        <p:spPr>
          <a:xfrm>
            <a:off x="4468017" y="5666972"/>
            <a:ext cx="1355835" cy="7252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396910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781"/>
          </a:xfrm>
        </p:spPr>
        <p:txBody>
          <a:bodyPr>
            <a:normAutofit fontScale="90000"/>
          </a:bodyPr>
          <a:lstStyle/>
          <a:p>
            <a:r>
              <a:rPr lang="en-GB" dirty="0"/>
              <a:t>Verbs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57144"/>
            <a:ext cx="5435882" cy="4132000"/>
          </a:xfrm>
        </p:spPr>
        <p:txBody>
          <a:bodyPr>
            <a:normAutofit/>
          </a:bodyPr>
          <a:lstStyle/>
          <a:p>
            <a:r>
              <a:rPr lang="en-GB" sz="2000" dirty="0"/>
              <a:t>Verbs are doing or action words</a:t>
            </a:r>
          </a:p>
          <a:p>
            <a:r>
              <a:rPr lang="en-GB" sz="2000" dirty="0"/>
              <a:t>They tell you what a person or thing is doing or being. It’s not always obvious, for example:</a:t>
            </a:r>
          </a:p>
          <a:p>
            <a:pPr marL="0" indent="0" algn="ctr">
              <a:buNone/>
            </a:pPr>
            <a:r>
              <a:rPr lang="en-GB" sz="2000" dirty="0"/>
              <a:t>I </a:t>
            </a:r>
            <a:r>
              <a:rPr lang="en-GB" sz="2000" b="1" dirty="0">
                <a:solidFill>
                  <a:srgbClr val="FF0000"/>
                </a:solidFill>
              </a:rPr>
              <a:t>am</a:t>
            </a:r>
            <a:r>
              <a:rPr lang="en-GB" sz="2000" dirty="0"/>
              <a:t> an artist. </a:t>
            </a:r>
          </a:p>
          <a:p>
            <a:r>
              <a:rPr lang="en-GB" sz="2000" dirty="0"/>
              <a:t>Whoever is doing the verb is the subject.</a:t>
            </a:r>
          </a:p>
          <a:p>
            <a:pPr marL="0" indent="0" algn="ctr">
              <a:buNone/>
            </a:pPr>
            <a:r>
              <a:rPr lang="en-GB" sz="2000" b="1" dirty="0">
                <a:solidFill>
                  <a:srgbClr val="7030A0"/>
                </a:solidFill>
              </a:rPr>
              <a:t>The girl </a:t>
            </a:r>
            <a:r>
              <a:rPr lang="en-GB" sz="2000" b="1" dirty="0">
                <a:solidFill>
                  <a:srgbClr val="FF0000"/>
                </a:solidFill>
              </a:rPr>
              <a:t>talks</a:t>
            </a:r>
            <a:r>
              <a:rPr lang="en-GB" sz="2000" dirty="0"/>
              <a:t> loudly.</a:t>
            </a:r>
          </a:p>
          <a:p>
            <a:r>
              <a:rPr lang="en-GB" sz="2000" dirty="0"/>
              <a:t>Verbs change depending on who is doing them.</a:t>
            </a:r>
          </a:p>
          <a:p>
            <a:pPr marL="0" indent="0" algn="ctr">
              <a:buNone/>
            </a:pPr>
            <a:r>
              <a:rPr lang="en-GB" sz="2000" dirty="0"/>
              <a:t>I look confused. &gt; It look</a:t>
            </a:r>
            <a:r>
              <a:rPr lang="en-GB" sz="2000" b="1" u="sng" dirty="0"/>
              <a:t>s</a:t>
            </a:r>
            <a:r>
              <a:rPr lang="en-GB" sz="2000" dirty="0"/>
              <a:t> confused.</a:t>
            </a:r>
          </a:p>
          <a:p>
            <a:pPr marL="0" indent="0" algn="ctr">
              <a:buNone/>
            </a:pPr>
            <a:r>
              <a:rPr lang="en-GB" sz="2000" dirty="0"/>
              <a:t>She sell</a:t>
            </a:r>
            <a:r>
              <a:rPr lang="en-GB" sz="2000" b="1" u="sng" dirty="0"/>
              <a:t>s</a:t>
            </a:r>
            <a:r>
              <a:rPr lang="en-GB" sz="2000" dirty="0"/>
              <a:t> seashells. &gt; They sell seashells.</a:t>
            </a:r>
          </a:p>
          <a:p>
            <a:pPr marL="0" indent="0" algn="ctr">
              <a:buNone/>
            </a:pPr>
            <a:r>
              <a:rPr lang="en-GB" sz="2000" dirty="0"/>
              <a:t>He </a:t>
            </a:r>
            <a:r>
              <a:rPr lang="en-GB" sz="2000" b="1" u="sng" dirty="0"/>
              <a:t>tries</a:t>
            </a:r>
            <a:r>
              <a:rPr lang="en-GB" sz="2000" dirty="0"/>
              <a:t> the sandwiches. &gt; We </a:t>
            </a:r>
            <a:r>
              <a:rPr lang="en-GB" sz="2000" b="1" u="sng" dirty="0"/>
              <a:t>try</a:t>
            </a:r>
            <a:r>
              <a:rPr lang="en-GB" sz="2000" dirty="0"/>
              <a:t> the sandwiches.</a:t>
            </a:r>
          </a:p>
          <a:p>
            <a:pPr marL="0" indent="0" algn="ctr">
              <a:buNone/>
            </a:pP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2"/>
              </a:rPr>
              <a:t>www.keystage2literacy.co.uk</a:t>
            </a:r>
            <a:r>
              <a:rPr lang="en-GB" sz="1200" dirty="0"/>
              <a:t> </a:t>
            </a:r>
          </a:p>
        </p:txBody>
      </p:sp>
      <p:pic>
        <p:nvPicPr>
          <p:cNvPr id="6" name="Picture 5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3"/>
          <a:srcRect l="28256" t="20261" r="9593" b="10233"/>
          <a:stretch/>
        </p:blipFill>
        <p:spPr>
          <a:xfrm>
            <a:off x="7808899" y="99895"/>
            <a:ext cx="1244724" cy="92801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09752" y="5888452"/>
            <a:ext cx="1634358" cy="719958"/>
          </a:xfrm>
          <a:prstGeom prst="ellipse">
            <a:avLst/>
          </a:prstGeom>
          <a:solidFill>
            <a:srgbClr val="B94F63"/>
          </a:solidFill>
          <a:ln>
            <a:solidFill>
              <a:srgbClr val="B94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/>
              <a:t>6 - 9</a:t>
            </a: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" y="5592739"/>
            <a:ext cx="1088935" cy="1154171"/>
          </a:xfrm>
          <a:prstGeom prst="rect">
            <a:avLst/>
          </a:prstGeom>
        </p:spPr>
      </p:pic>
      <p:pic>
        <p:nvPicPr>
          <p:cNvPr id="10" name="Content Placeholder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31" y="4708632"/>
            <a:ext cx="2571092" cy="20435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16200000">
            <a:off x="5190654" y="5499565"/>
            <a:ext cx="21220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YouTube Zone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8809" y="842440"/>
            <a:ext cx="4620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 I Need To Know?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82531" y="1357144"/>
            <a:ext cx="2571092" cy="31964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Extra:</a:t>
            </a:r>
          </a:p>
          <a:p>
            <a:r>
              <a:rPr lang="en-GB" dirty="0">
                <a:solidFill>
                  <a:schemeClr val="tx1"/>
                </a:solidFill>
              </a:rPr>
              <a:t>Verb tenses tell you when something happens, for example…</a:t>
            </a:r>
          </a:p>
          <a:p>
            <a:r>
              <a:rPr lang="en-GB" dirty="0">
                <a:solidFill>
                  <a:schemeClr val="tx1"/>
                </a:solidFill>
              </a:rPr>
              <a:t>I </a:t>
            </a:r>
            <a:r>
              <a:rPr lang="en-GB" b="1" dirty="0">
                <a:solidFill>
                  <a:srgbClr val="FF0000"/>
                </a:solidFill>
              </a:rPr>
              <a:t>talked</a:t>
            </a:r>
            <a:r>
              <a:rPr lang="en-GB" dirty="0">
                <a:solidFill>
                  <a:schemeClr val="tx1"/>
                </a:solidFill>
              </a:rPr>
              <a:t>. (PAST)</a:t>
            </a:r>
          </a:p>
          <a:p>
            <a:r>
              <a:rPr lang="en-GB" dirty="0">
                <a:solidFill>
                  <a:schemeClr val="tx1"/>
                </a:solidFill>
              </a:rPr>
              <a:t>I </a:t>
            </a:r>
            <a:r>
              <a:rPr lang="en-GB" b="1" dirty="0">
                <a:solidFill>
                  <a:srgbClr val="FF0000"/>
                </a:solidFill>
              </a:rPr>
              <a:t>talk</a:t>
            </a:r>
            <a:r>
              <a:rPr lang="en-GB" dirty="0">
                <a:solidFill>
                  <a:schemeClr val="tx1"/>
                </a:solidFill>
              </a:rPr>
              <a:t>. (PRESENT)</a:t>
            </a:r>
          </a:p>
          <a:p>
            <a:r>
              <a:rPr lang="en-GB" dirty="0">
                <a:solidFill>
                  <a:schemeClr val="tx1"/>
                </a:solidFill>
              </a:rPr>
              <a:t>I </a:t>
            </a:r>
            <a:r>
              <a:rPr lang="en-GB" b="1" dirty="0">
                <a:solidFill>
                  <a:srgbClr val="FF0000"/>
                </a:solidFill>
              </a:rPr>
              <a:t>will talk</a:t>
            </a:r>
            <a:r>
              <a:rPr lang="en-GB" dirty="0">
                <a:solidFill>
                  <a:schemeClr val="tx1"/>
                </a:solidFill>
              </a:rPr>
              <a:t>. (FUTURE) </a:t>
            </a:r>
          </a:p>
          <a:p>
            <a:r>
              <a:rPr lang="en-GB" dirty="0">
                <a:solidFill>
                  <a:schemeClr val="tx1"/>
                </a:solidFill>
              </a:rPr>
              <a:t>Not all ‘past’ add ‘–</a:t>
            </a:r>
            <a:r>
              <a:rPr lang="en-GB" dirty="0" err="1">
                <a:solidFill>
                  <a:schemeClr val="tx1"/>
                </a:solidFill>
              </a:rPr>
              <a:t>ed</a:t>
            </a:r>
            <a:r>
              <a:rPr lang="en-GB" dirty="0">
                <a:solidFill>
                  <a:schemeClr val="tx1"/>
                </a:solidFill>
              </a:rPr>
              <a:t>’</a:t>
            </a:r>
          </a:p>
          <a:p>
            <a:r>
              <a:rPr lang="en-GB" dirty="0">
                <a:solidFill>
                  <a:schemeClr val="tx1"/>
                </a:solidFill>
              </a:rPr>
              <a:t>go &gt; went; eat &gt; ate; take &gt; took; do &gt; did; have &gt; had; see &gt; saw; etc.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62627" y="5468558"/>
            <a:ext cx="20083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Taster Questions:</a:t>
            </a:r>
          </a:p>
        </p:txBody>
      </p:sp>
      <p:sp>
        <p:nvSpPr>
          <p:cNvPr id="18" name="Rectangle: Rounded Corners 17">
            <a:hlinkClick r:id="" action="ppaction://noaction"/>
          </p:cNvPr>
          <p:cNvSpPr/>
          <p:nvPr/>
        </p:nvSpPr>
        <p:spPr>
          <a:xfrm>
            <a:off x="4468017" y="5666972"/>
            <a:ext cx="1355835" cy="7252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334650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781"/>
          </a:xfrm>
        </p:spPr>
        <p:txBody>
          <a:bodyPr>
            <a:normAutofit fontScale="90000"/>
          </a:bodyPr>
          <a:lstStyle/>
          <a:p>
            <a:r>
              <a:rPr lang="en-GB" dirty="0"/>
              <a:t>Adjectives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945" y="1293138"/>
            <a:ext cx="5654565" cy="4276226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Adjectives describe a noun. You can use more than one. Adjectives can be placed before the noun or even at the end of a sentence.</a:t>
            </a:r>
          </a:p>
          <a:p>
            <a:pPr marL="0" indent="0" algn="ctr">
              <a:buNone/>
            </a:pPr>
            <a:r>
              <a:rPr lang="en-GB" sz="2000" dirty="0"/>
              <a:t>The worm is </a:t>
            </a:r>
            <a:r>
              <a:rPr lang="en-GB" sz="2000" b="1" dirty="0">
                <a:solidFill>
                  <a:srgbClr val="FF0000"/>
                </a:solidFill>
              </a:rPr>
              <a:t>green</a:t>
            </a:r>
            <a:r>
              <a:rPr lang="en-GB" sz="2000" dirty="0"/>
              <a:t>. 	I found a </a:t>
            </a:r>
            <a:r>
              <a:rPr lang="en-GB" sz="2000" b="1" dirty="0">
                <a:solidFill>
                  <a:srgbClr val="FF0000"/>
                </a:solidFill>
              </a:rPr>
              <a:t>green</a:t>
            </a:r>
            <a:r>
              <a:rPr lang="en-GB" sz="2000" dirty="0"/>
              <a:t> worm.</a:t>
            </a:r>
          </a:p>
          <a:p>
            <a:r>
              <a:rPr lang="en-GB" sz="2000" dirty="0"/>
              <a:t>Adjectives can be used to create a noun phrase: that is a phrase with a noun and any words that describe it.</a:t>
            </a:r>
          </a:p>
          <a:p>
            <a:pPr marL="0" indent="0" algn="ctr">
              <a:buNone/>
            </a:pPr>
            <a:r>
              <a:rPr lang="en-GB" sz="2000" dirty="0"/>
              <a:t>Alex hid from the </a:t>
            </a:r>
            <a:r>
              <a:rPr lang="en-GB" sz="2000" b="1" dirty="0">
                <a:solidFill>
                  <a:srgbClr val="FF0000"/>
                </a:solidFill>
              </a:rPr>
              <a:t>ugly</a:t>
            </a:r>
            <a:r>
              <a:rPr lang="en-GB" sz="2000" dirty="0"/>
              <a:t>, </a:t>
            </a:r>
            <a:r>
              <a:rPr lang="en-GB" sz="2000" b="1" dirty="0">
                <a:solidFill>
                  <a:srgbClr val="FF0000"/>
                </a:solidFill>
              </a:rPr>
              <a:t>strange</a:t>
            </a:r>
            <a:r>
              <a:rPr lang="en-GB" sz="2000" dirty="0"/>
              <a:t> creature.</a:t>
            </a:r>
          </a:p>
          <a:p>
            <a:r>
              <a:rPr lang="en-GB" sz="2000" dirty="0"/>
              <a:t>Adjectives can also be </a:t>
            </a:r>
            <a:r>
              <a:rPr lang="en-GB" sz="2000" b="1" dirty="0">
                <a:solidFill>
                  <a:srgbClr val="FF0000"/>
                </a:solidFill>
              </a:rPr>
              <a:t>comparatives/superlatives</a:t>
            </a:r>
            <a:r>
              <a:rPr lang="en-GB" sz="2000" dirty="0"/>
              <a:t>:</a:t>
            </a:r>
          </a:p>
          <a:p>
            <a:pPr marL="0" indent="0">
              <a:buNone/>
            </a:pPr>
            <a:r>
              <a:rPr lang="en-GB" sz="2000" dirty="0"/>
              <a:t>Comparative: the bike is </a:t>
            </a:r>
            <a:r>
              <a:rPr lang="en-GB" sz="2000" u="sng" dirty="0"/>
              <a:t>newer, bigger, better, lighter</a:t>
            </a:r>
          </a:p>
          <a:p>
            <a:pPr marL="0" indent="0">
              <a:buNone/>
            </a:pPr>
            <a:r>
              <a:rPr lang="en-GB" sz="2000" dirty="0"/>
              <a:t>Superlative: the alien is the </a:t>
            </a:r>
            <a:r>
              <a:rPr lang="en-GB" sz="2000" u="sng" dirty="0"/>
              <a:t>ugliest, laziest, worst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Compound Adjectives</a:t>
            </a:r>
            <a:r>
              <a:rPr lang="en-GB" sz="2000" dirty="0"/>
              <a:t>: ill-fated, two-seater, free-range (these adjectives contain a hyphen)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2"/>
              </a:rPr>
              <a:t>www.keystage2literacy.co.uk</a:t>
            </a:r>
            <a:r>
              <a:rPr lang="en-GB" sz="1200" dirty="0"/>
              <a:t> </a:t>
            </a:r>
          </a:p>
        </p:txBody>
      </p:sp>
      <p:pic>
        <p:nvPicPr>
          <p:cNvPr id="6" name="Picture 5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3"/>
          <a:srcRect l="28256" t="20261" r="9593" b="10233"/>
          <a:stretch/>
        </p:blipFill>
        <p:spPr>
          <a:xfrm>
            <a:off x="7808899" y="99895"/>
            <a:ext cx="1244724" cy="92801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09752" y="5888452"/>
            <a:ext cx="1634358" cy="719958"/>
          </a:xfrm>
          <a:prstGeom prst="ellipse">
            <a:avLst/>
          </a:prstGeom>
          <a:solidFill>
            <a:srgbClr val="B94F63"/>
          </a:solidFill>
          <a:ln>
            <a:solidFill>
              <a:srgbClr val="B94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/>
              <a:t>10 &amp; 11</a:t>
            </a: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" y="5592739"/>
            <a:ext cx="1088935" cy="1154171"/>
          </a:xfrm>
          <a:prstGeom prst="rect">
            <a:avLst/>
          </a:prstGeom>
        </p:spPr>
      </p:pic>
      <p:pic>
        <p:nvPicPr>
          <p:cNvPr id="10" name="Content Placeholder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31" y="4703377"/>
            <a:ext cx="2571092" cy="20435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16200000">
            <a:off x="5190654" y="5494310"/>
            <a:ext cx="21220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YouTube Zone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8809" y="762220"/>
            <a:ext cx="4620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 I Need To Know?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82531" y="1357144"/>
            <a:ext cx="2571092" cy="31964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Examples:</a:t>
            </a:r>
          </a:p>
          <a:p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b="1" dirty="0">
                <a:solidFill>
                  <a:srgbClr val="FF0000"/>
                </a:solidFill>
              </a:rPr>
              <a:t>handsome</a:t>
            </a:r>
            <a:r>
              <a:rPr lang="en-GB" dirty="0">
                <a:solidFill>
                  <a:schemeClr val="tx1"/>
                </a:solidFill>
              </a:rPr>
              <a:t> prince looked for the </a:t>
            </a:r>
            <a:r>
              <a:rPr lang="en-GB" b="1" dirty="0">
                <a:solidFill>
                  <a:srgbClr val="FF0000"/>
                </a:solidFill>
              </a:rPr>
              <a:t>beautiful</a:t>
            </a:r>
            <a:r>
              <a:rPr lang="en-GB" dirty="0">
                <a:solidFill>
                  <a:schemeClr val="tx1"/>
                </a:solidFill>
              </a:rPr>
              <a:t> princess.</a:t>
            </a:r>
          </a:p>
          <a:p>
            <a:r>
              <a:rPr lang="en-GB" dirty="0">
                <a:solidFill>
                  <a:schemeClr val="tx1"/>
                </a:solidFill>
              </a:rPr>
              <a:t>The frog was </a:t>
            </a:r>
            <a:r>
              <a:rPr lang="en-GB" b="1" dirty="0">
                <a:solidFill>
                  <a:srgbClr val="FF0000"/>
                </a:solidFill>
              </a:rPr>
              <a:t>green</a:t>
            </a:r>
            <a:r>
              <a:rPr lang="en-GB" dirty="0">
                <a:solidFill>
                  <a:schemeClr val="tx1"/>
                </a:solidFill>
              </a:rPr>
              <a:t> and </a:t>
            </a:r>
            <a:r>
              <a:rPr lang="en-GB" b="1" dirty="0">
                <a:solidFill>
                  <a:srgbClr val="FF0000"/>
                </a:solidFill>
              </a:rPr>
              <a:t>slimy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r>
              <a:rPr lang="en-GB" dirty="0">
                <a:solidFill>
                  <a:schemeClr val="tx1"/>
                </a:solidFill>
              </a:rPr>
              <a:t>My house is </a:t>
            </a:r>
            <a:r>
              <a:rPr lang="en-GB" b="1" dirty="0">
                <a:solidFill>
                  <a:srgbClr val="FF0000"/>
                </a:solidFill>
              </a:rPr>
              <a:t>more expensive</a:t>
            </a:r>
            <a:r>
              <a:rPr lang="en-GB" dirty="0">
                <a:solidFill>
                  <a:schemeClr val="tx1"/>
                </a:solidFill>
              </a:rPr>
              <a:t> than yours.</a:t>
            </a:r>
          </a:p>
          <a:p>
            <a:r>
              <a:rPr lang="en-GB" dirty="0">
                <a:solidFill>
                  <a:schemeClr val="tx1"/>
                </a:solidFill>
              </a:rPr>
              <a:t>Vanilla is the </a:t>
            </a:r>
            <a:r>
              <a:rPr lang="en-GB" b="1" dirty="0">
                <a:solidFill>
                  <a:srgbClr val="FF0000"/>
                </a:solidFill>
              </a:rPr>
              <a:t>least popular</a:t>
            </a:r>
            <a:r>
              <a:rPr lang="en-GB" dirty="0">
                <a:solidFill>
                  <a:schemeClr val="tx1"/>
                </a:solidFill>
              </a:rPr>
              <a:t> flavour ice-cream.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62627" y="5468558"/>
            <a:ext cx="20083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Taster Questions:</a:t>
            </a:r>
          </a:p>
        </p:txBody>
      </p:sp>
      <p:sp>
        <p:nvSpPr>
          <p:cNvPr id="18" name="Rectangle: Rounded Corners 17">
            <a:hlinkClick r:id="" action="ppaction://noaction"/>
          </p:cNvPr>
          <p:cNvSpPr/>
          <p:nvPr/>
        </p:nvSpPr>
        <p:spPr>
          <a:xfrm>
            <a:off x="4468017" y="5666972"/>
            <a:ext cx="1355835" cy="7252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86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781"/>
          </a:xfrm>
        </p:spPr>
        <p:txBody>
          <a:bodyPr>
            <a:normAutofit fontScale="90000"/>
          </a:bodyPr>
          <a:lstStyle/>
          <a:p>
            <a:r>
              <a:rPr lang="en-GB" dirty="0"/>
              <a:t>Question &amp; Exclamation 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95984"/>
            <a:ext cx="5392216" cy="4072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Question Marks ???</a:t>
            </a:r>
          </a:p>
          <a:p>
            <a:r>
              <a:rPr lang="en-GB" sz="2000" dirty="0"/>
              <a:t>Show where the end of a question is</a:t>
            </a:r>
          </a:p>
          <a:p>
            <a:r>
              <a:rPr lang="en-GB" sz="2000" dirty="0"/>
              <a:t>Most questions begin with a question word such as ‘where’ or ‘why’ but not all have to.</a:t>
            </a:r>
          </a:p>
          <a:p>
            <a:pPr marL="0" indent="0" algn="ctr">
              <a:buNone/>
            </a:pPr>
            <a:r>
              <a:rPr lang="en-GB" sz="2000" b="1" dirty="0">
                <a:solidFill>
                  <a:srgbClr val="FF0000"/>
                </a:solidFill>
              </a:rPr>
              <a:t>Do</a:t>
            </a:r>
            <a:r>
              <a:rPr lang="en-GB" sz="2000" dirty="0"/>
              <a:t> you know where the staffroom is</a:t>
            </a:r>
            <a:r>
              <a:rPr lang="en-GB" sz="2000" b="1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en-GB" sz="2000" dirty="0"/>
              <a:t>Some sentences tell you about a question but don’t actually ask one.</a:t>
            </a:r>
          </a:p>
          <a:p>
            <a:pPr marL="0" indent="0" algn="ctr">
              <a:buNone/>
            </a:pPr>
            <a:r>
              <a:rPr lang="en-GB" sz="2000" dirty="0"/>
              <a:t>Aaron asked me where the staffroom is.</a:t>
            </a:r>
          </a:p>
          <a:p>
            <a:pPr marL="0" indent="0">
              <a:buNone/>
            </a:pPr>
            <a:r>
              <a:rPr lang="en-GB" sz="2000" b="1" dirty="0"/>
              <a:t>Exclamation Marks !!!</a:t>
            </a:r>
          </a:p>
          <a:p>
            <a:r>
              <a:rPr lang="en-GB" sz="2000" dirty="0"/>
              <a:t>The exclamation replaces a full stop and shows a really strong feeling. </a:t>
            </a:r>
            <a:r>
              <a:rPr lang="en-GB" sz="2000" b="1" dirty="0">
                <a:solidFill>
                  <a:srgbClr val="FF0000"/>
                </a:solidFill>
              </a:rPr>
              <a:t>Stop it!</a:t>
            </a:r>
            <a:r>
              <a:rPr lang="en-GB" sz="2000" dirty="0"/>
              <a:t>	</a:t>
            </a:r>
            <a:r>
              <a:rPr lang="en-GB" sz="2000" b="1" dirty="0">
                <a:solidFill>
                  <a:srgbClr val="FF0000"/>
                </a:solidFill>
              </a:rPr>
              <a:t> It was fun!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2"/>
              </a:rPr>
              <a:t>www.keystage2literacy.co.uk</a:t>
            </a:r>
            <a:r>
              <a:rPr lang="en-GB" sz="1200" dirty="0"/>
              <a:t> </a:t>
            </a:r>
          </a:p>
        </p:txBody>
      </p:sp>
      <p:pic>
        <p:nvPicPr>
          <p:cNvPr id="5" name="Picture 4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3"/>
          <a:srcRect l="28256" t="20261" r="9593" b="10233"/>
          <a:stretch/>
        </p:blipFill>
        <p:spPr>
          <a:xfrm>
            <a:off x="7808899" y="99895"/>
            <a:ext cx="1244724" cy="92801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9752" y="5888452"/>
            <a:ext cx="1634358" cy="719958"/>
          </a:xfrm>
          <a:prstGeom prst="ellipse">
            <a:avLst/>
          </a:prstGeom>
          <a:solidFill>
            <a:srgbClr val="B94F63"/>
          </a:solidFill>
          <a:ln>
            <a:solidFill>
              <a:srgbClr val="B94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/>
              <a:t>31 &amp; 32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" y="5592739"/>
            <a:ext cx="1088935" cy="1154171"/>
          </a:xfrm>
          <a:prstGeom prst="rect">
            <a:avLst/>
          </a:prstGeom>
        </p:spPr>
      </p:pic>
      <p:pic>
        <p:nvPicPr>
          <p:cNvPr id="9" name="Content Placeholder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31" y="4703377"/>
            <a:ext cx="2571092" cy="20435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6200000">
            <a:off x="5190654" y="5494310"/>
            <a:ext cx="21220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YouTube Zone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8650" y="811210"/>
            <a:ext cx="4620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 I Need To Know?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2531" y="1357144"/>
            <a:ext cx="2571092" cy="31964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Exclamation Rules: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1"/>
                </a:solidFill>
              </a:rPr>
              <a:t>Use for strong commands, for someone shouting and for anger and surprise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</a:rPr>
              <a:t>Do not use in formal writing. Never use with a full stop, and never use more than one at a time.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62627" y="5468558"/>
            <a:ext cx="20083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Taster Questions:</a:t>
            </a:r>
          </a:p>
        </p:txBody>
      </p:sp>
      <p:sp>
        <p:nvSpPr>
          <p:cNvPr id="17" name="Rectangle: Rounded Corners 16">
            <a:hlinkClick r:id="" action="ppaction://noaction"/>
          </p:cNvPr>
          <p:cNvSpPr/>
          <p:nvPr/>
        </p:nvSpPr>
        <p:spPr>
          <a:xfrm>
            <a:off x="4468017" y="5666972"/>
            <a:ext cx="1355835" cy="7252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Before</a:t>
            </a:r>
          </a:p>
        </p:txBody>
      </p:sp>
      <p:sp>
        <p:nvSpPr>
          <p:cNvPr id="8" name="Rectangle 7"/>
          <p:cNvSpPr/>
          <p:nvPr/>
        </p:nvSpPr>
        <p:spPr>
          <a:xfrm rot="16200000">
            <a:off x="-1452196" y="3708907"/>
            <a:ext cx="3398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http://www.worksheetplace.com/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19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hlinkClick r:id="" action="ppaction://noaction"/>
          </p:cNvPr>
          <p:cNvSpPr/>
          <p:nvPr/>
        </p:nvSpPr>
        <p:spPr>
          <a:xfrm>
            <a:off x="4468017" y="5666972"/>
            <a:ext cx="1355835" cy="7252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Before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781"/>
          </a:xfrm>
        </p:spPr>
        <p:txBody>
          <a:bodyPr>
            <a:normAutofit fontScale="90000"/>
          </a:bodyPr>
          <a:lstStyle/>
          <a:p>
            <a:r>
              <a:rPr lang="en-GB" dirty="0"/>
              <a:t>Nouns &amp; Pronouns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725855"/>
              </p:ext>
            </p:extLst>
          </p:nvPr>
        </p:nvGraphicFramePr>
        <p:xfrm>
          <a:off x="546100" y="1393825"/>
          <a:ext cx="551815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5376">
                  <a:extLst>
                    <a:ext uri="{9D8B030D-6E8A-4147-A177-3AD203B41FA5}">
                      <a16:colId xmlns="" xmlns:a16="http://schemas.microsoft.com/office/drawing/2014/main" val="2473028263"/>
                    </a:ext>
                  </a:extLst>
                </a:gridCol>
                <a:gridCol w="2532774">
                  <a:extLst>
                    <a:ext uri="{9D8B030D-6E8A-4147-A177-3AD203B41FA5}">
                      <a16:colId xmlns="" xmlns:a16="http://schemas.microsoft.com/office/drawing/2014/main" val="1202137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Nouns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Pronouns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122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u="sng" dirty="0"/>
                        <a:t>Nouns are naming words</a:t>
                      </a:r>
                    </a:p>
                    <a:p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Common</a:t>
                      </a:r>
                      <a:r>
                        <a:rPr lang="en-GB" sz="2000" dirty="0"/>
                        <a:t> nouns = things</a:t>
                      </a:r>
                    </a:p>
                    <a:p>
                      <a:r>
                        <a:rPr lang="en-GB" sz="2000" dirty="0"/>
                        <a:t>table, mud, mountain</a:t>
                      </a:r>
                    </a:p>
                    <a:p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Proper</a:t>
                      </a:r>
                      <a:r>
                        <a:rPr lang="en-GB" sz="2000" dirty="0"/>
                        <a:t> nouns = names</a:t>
                      </a:r>
                    </a:p>
                    <a:p>
                      <a:r>
                        <a:rPr lang="en-GB" sz="2000" dirty="0"/>
                        <a:t>February, Brazil, Robert</a:t>
                      </a:r>
                    </a:p>
                    <a:p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Collective</a:t>
                      </a:r>
                      <a:r>
                        <a:rPr lang="en-GB" sz="2000" dirty="0"/>
                        <a:t> nouns = groups</a:t>
                      </a:r>
                    </a:p>
                    <a:p>
                      <a:r>
                        <a:rPr lang="en-GB" sz="2000" dirty="0"/>
                        <a:t>flock, herd, crowd, herd</a:t>
                      </a:r>
                    </a:p>
                    <a:p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Concrete</a:t>
                      </a:r>
                      <a:r>
                        <a:rPr lang="en-GB" sz="2000" dirty="0"/>
                        <a:t> nouns = touch</a:t>
                      </a:r>
                    </a:p>
                    <a:p>
                      <a:r>
                        <a:rPr lang="en-GB" sz="2000" dirty="0"/>
                        <a:t>apple, computer, chair</a:t>
                      </a:r>
                    </a:p>
                    <a:p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Abstract</a:t>
                      </a:r>
                      <a:r>
                        <a:rPr lang="en-GB" sz="2000" dirty="0"/>
                        <a:t> nouns = ideas</a:t>
                      </a:r>
                    </a:p>
                    <a:p>
                      <a:r>
                        <a:rPr lang="en-GB" sz="2000" dirty="0"/>
                        <a:t>love, fear, friendship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Pronouns replace a noun.</a:t>
                      </a:r>
                    </a:p>
                    <a:p>
                      <a:r>
                        <a:rPr lang="en-GB" sz="2000" dirty="0"/>
                        <a:t>I, you, he, she, it, we, they</a:t>
                      </a:r>
                    </a:p>
                    <a:p>
                      <a:r>
                        <a:rPr lang="en-GB" sz="2000" dirty="0"/>
                        <a:t>me, you, him, her, it, us, them</a:t>
                      </a:r>
                    </a:p>
                    <a:p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They</a:t>
                      </a:r>
                      <a:r>
                        <a:rPr lang="en-GB" sz="2000" dirty="0"/>
                        <a:t> built a go-kart.</a:t>
                      </a:r>
                    </a:p>
                    <a:p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GB" sz="2000" dirty="0"/>
                        <a:t> hit the zombie.</a:t>
                      </a:r>
                    </a:p>
                    <a:p>
                      <a:r>
                        <a:rPr lang="en-GB" sz="2000" dirty="0"/>
                        <a:t>The cream is for 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her</a:t>
                      </a:r>
                      <a:r>
                        <a:rPr lang="en-GB" sz="2000" dirty="0"/>
                        <a:t>.</a:t>
                      </a:r>
                    </a:p>
                    <a:p>
                      <a:r>
                        <a:rPr lang="en-GB" sz="2000" dirty="0"/>
                        <a:t>The zombie chased 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me</a:t>
                      </a:r>
                      <a:r>
                        <a:rPr lang="en-GB" sz="20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0964567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2"/>
              </a:rPr>
              <a:t>www.keystage2literacy.co.uk</a:t>
            </a:r>
            <a:r>
              <a:rPr lang="en-GB" sz="1200" dirty="0"/>
              <a:t> </a:t>
            </a:r>
          </a:p>
        </p:txBody>
      </p:sp>
      <p:pic>
        <p:nvPicPr>
          <p:cNvPr id="5" name="Picture 4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3"/>
          <a:srcRect l="28256" t="20261" r="9593" b="10233"/>
          <a:stretch/>
        </p:blipFill>
        <p:spPr>
          <a:xfrm>
            <a:off x="7808899" y="99895"/>
            <a:ext cx="1244724" cy="92801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9752" y="5888452"/>
            <a:ext cx="1634358" cy="719958"/>
          </a:xfrm>
          <a:prstGeom prst="ellipse">
            <a:avLst/>
          </a:prstGeom>
          <a:solidFill>
            <a:srgbClr val="B94F63"/>
          </a:solidFill>
          <a:ln>
            <a:solidFill>
              <a:srgbClr val="B94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/>
              <a:t>1 - 4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" y="5592739"/>
            <a:ext cx="1088935" cy="1154171"/>
          </a:xfrm>
          <a:prstGeom prst="rect">
            <a:avLst/>
          </a:prstGeom>
        </p:spPr>
      </p:pic>
      <p:pic>
        <p:nvPicPr>
          <p:cNvPr id="9" name="Content Placeholder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31" y="4708632"/>
            <a:ext cx="2571092" cy="20435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6200000">
            <a:off x="5190654" y="5499565"/>
            <a:ext cx="21220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YouTube Zone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8650" y="809403"/>
            <a:ext cx="4620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 I Need To Know?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2531" y="1357144"/>
            <a:ext cx="2571092" cy="31964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Examples of pronouns:</a:t>
            </a:r>
          </a:p>
          <a:p>
            <a:r>
              <a:rPr lang="en-GB" b="1" u="sng" dirty="0">
                <a:solidFill>
                  <a:schemeClr val="tx1"/>
                </a:solidFill>
              </a:rPr>
              <a:t>Show belonging</a:t>
            </a:r>
            <a:r>
              <a:rPr lang="en-GB" dirty="0">
                <a:solidFill>
                  <a:schemeClr val="tx1"/>
                </a:solidFill>
              </a:rPr>
              <a:t>: mine, yours, his, hers, ours, theirs</a:t>
            </a:r>
          </a:p>
          <a:p>
            <a:r>
              <a:rPr lang="en-GB" dirty="0">
                <a:solidFill>
                  <a:schemeClr val="tx1"/>
                </a:solidFill>
              </a:rPr>
              <a:t>‘They’re </a:t>
            </a:r>
            <a:r>
              <a:rPr lang="en-GB" b="1" dirty="0">
                <a:solidFill>
                  <a:srgbClr val="FF0000"/>
                </a:solidFill>
              </a:rPr>
              <a:t>mine</a:t>
            </a:r>
            <a:r>
              <a:rPr lang="en-GB" dirty="0">
                <a:solidFill>
                  <a:schemeClr val="tx1"/>
                </a:solidFill>
              </a:rPr>
              <a:t>.’ (Possessive pronoun)</a:t>
            </a:r>
          </a:p>
          <a:p>
            <a:r>
              <a:rPr lang="en-GB" dirty="0">
                <a:solidFill>
                  <a:schemeClr val="tx1"/>
                </a:solidFill>
              </a:rPr>
              <a:t>‘Omar found </a:t>
            </a:r>
            <a:r>
              <a:rPr lang="en-GB" b="1" dirty="0">
                <a:solidFill>
                  <a:srgbClr val="FF0000"/>
                </a:solidFill>
              </a:rPr>
              <a:t>his</a:t>
            </a:r>
            <a:r>
              <a:rPr lang="en-GB" dirty="0">
                <a:solidFill>
                  <a:schemeClr val="tx1"/>
                </a:solidFill>
              </a:rPr>
              <a:t> scooter.’</a:t>
            </a:r>
          </a:p>
          <a:p>
            <a:r>
              <a:rPr lang="en-GB" b="1" u="sng" dirty="0">
                <a:solidFill>
                  <a:schemeClr val="tx1"/>
                </a:solidFill>
              </a:rPr>
              <a:t>Refer back</a:t>
            </a:r>
            <a:r>
              <a:rPr lang="en-GB" dirty="0">
                <a:solidFill>
                  <a:schemeClr val="tx1"/>
                </a:solidFill>
              </a:rPr>
              <a:t>: which, were, when, who, what</a:t>
            </a:r>
          </a:p>
          <a:p>
            <a:r>
              <a:rPr lang="en-GB" dirty="0">
                <a:solidFill>
                  <a:schemeClr val="tx1"/>
                </a:solidFill>
              </a:rPr>
              <a:t>‘I didn’t like the runner </a:t>
            </a:r>
            <a:r>
              <a:rPr lang="en-GB" b="1" dirty="0">
                <a:solidFill>
                  <a:srgbClr val="FF0000"/>
                </a:solidFill>
              </a:rPr>
              <a:t>who</a:t>
            </a:r>
            <a:r>
              <a:rPr lang="en-GB" dirty="0">
                <a:solidFill>
                  <a:schemeClr val="tx1"/>
                </a:solidFill>
              </a:rPr>
              <a:t> won the race.’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62627" y="5468558"/>
            <a:ext cx="20083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Taster Questions:</a:t>
            </a:r>
          </a:p>
        </p:txBody>
      </p:sp>
    </p:spTree>
    <p:extLst>
      <p:ext uri="{BB962C8B-B14F-4D97-AF65-F5344CB8AC3E}">
        <p14:creationId xmlns:p14="http://schemas.microsoft.com/office/powerpoint/2010/main" val="384419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781"/>
          </a:xfrm>
        </p:spPr>
        <p:txBody>
          <a:bodyPr>
            <a:normAutofit fontScale="90000"/>
          </a:bodyPr>
          <a:lstStyle/>
          <a:p>
            <a:r>
              <a:rPr lang="en-GB" dirty="0"/>
              <a:t>Apostrophes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394" y="1368386"/>
            <a:ext cx="5714328" cy="4146627"/>
          </a:xfrm>
        </p:spPr>
        <p:txBody>
          <a:bodyPr>
            <a:normAutofit/>
          </a:bodyPr>
          <a:lstStyle/>
          <a:p>
            <a:r>
              <a:rPr lang="en-GB" sz="2000" dirty="0"/>
              <a:t>Apostrophes have two uses:</a:t>
            </a:r>
          </a:p>
          <a:p>
            <a:pPr marL="0" indent="0">
              <a:buNone/>
            </a:pPr>
            <a:r>
              <a:rPr lang="en-GB" sz="2000" b="1" dirty="0"/>
              <a:t>Contraction and Omission</a:t>
            </a:r>
            <a:r>
              <a:rPr lang="en-GB" sz="2000" dirty="0"/>
              <a:t> – a new word by joining two together; you replace missing letters with an apostrophe</a:t>
            </a:r>
          </a:p>
          <a:p>
            <a:pPr marL="0" indent="0" algn="ctr">
              <a:buNone/>
            </a:pPr>
            <a:r>
              <a:rPr lang="en-GB" sz="2000" dirty="0"/>
              <a:t>I </a:t>
            </a:r>
            <a:r>
              <a:rPr lang="en-GB" sz="2000" b="1" dirty="0">
                <a:solidFill>
                  <a:srgbClr val="00B0F0"/>
                </a:solidFill>
              </a:rPr>
              <a:t>do not </a:t>
            </a:r>
            <a:r>
              <a:rPr lang="en-GB" sz="2000" dirty="0"/>
              <a:t>know where </a:t>
            </a:r>
            <a:r>
              <a:rPr lang="en-GB" sz="2000" b="1" dirty="0">
                <a:solidFill>
                  <a:srgbClr val="00B0F0"/>
                </a:solidFill>
              </a:rPr>
              <a:t>we are </a:t>
            </a:r>
            <a:r>
              <a:rPr lang="en-GB" sz="2000" dirty="0"/>
              <a:t>going today.</a:t>
            </a:r>
          </a:p>
          <a:p>
            <a:pPr marL="0" indent="0" algn="ctr">
              <a:buNone/>
            </a:pPr>
            <a:r>
              <a:rPr lang="en-GB" sz="2000" dirty="0"/>
              <a:t>I </a:t>
            </a:r>
            <a:r>
              <a:rPr lang="en-GB" sz="2000" b="1" dirty="0">
                <a:solidFill>
                  <a:srgbClr val="FF0000"/>
                </a:solidFill>
              </a:rPr>
              <a:t>don’t</a:t>
            </a:r>
            <a:r>
              <a:rPr lang="en-GB" sz="2000" dirty="0"/>
              <a:t> know where </a:t>
            </a:r>
            <a:r>
              <a:rPr lang="en-GB" sz="2000" b="1" dirty="0">
                <a:solidFill>
                  <a:srgbClr val="FF0000"/>
                </a:solidFill>
              </a:rPr>
              <a:t>we’re</a:t>
            </a:r>
            <a:r>
              <a:rPr lang="en-GB" sz="2000" dirty="0"/>
              <a:t> going today.</a:t>
            </a:r>
          </a:p>
          <a:p>
            <a:pPr marL="0" indent="0">
              <a:buNone/>
            </a:pPr>
            <a:r>
              <a:rPr lang="en-GB" sz="2000" dirty="0"/>
              <a:t>Contraction is also known as ‘contracted form.’</a:t>
            </a:r>
          </a:p>
          <a:p>
            <a:pPr marL="0" indent="0">
              <a:buNone/>
            </a:pPr>
            <a:r>
              <a:rPr lang="en-GB" sz="2000" b="1" dirty="0"/>
              <a:t>Belonging</a:t>
            </a:r>
            <a:r>
              <a:rPr lang="en-GB" sz="2000" dirty="0"/>
              <a:t> – to show possession, we add ‘s’</a:t>
            </a:r>
          </a:p>
          <a:p>
            <a:pPr marL="0" indent="0">
              <a:buNone/>
            </a:pPr>
            <a:r>
              <a:rPr lang="en-GB" sz="2000" dirty="0"/>
              <a:t>If something belongs to </a:t>
            </a:r>
            <a:r>
              <a:rPr lang="en-GB" sz="2000" u="sng" dirty="0"/>
              <a:t>one person</a:t>
            </a:r>
            <a:r>
              <a:rPr lang="en-GB" sz="2000" dirty="0"/>
              <a:t>: Doug</a:t>
            </a:r>
            <a:r>
              <a:rPr lang="en-GB" sz="2000" b="1" dirty="0">
                <a:solidFill>
                  <a:srgbClr val="FF0000"/>
                </a:solidFill>
              </a:rPr>
              <a:t>’s</a:t>
            </a:r>
            <a:r>
              <a:rPr lang="en-GB" sz="2000" dirty="0"/>
              <a:t> book</a:t>
            </a:r>
          </a:p>
          <a:p>
            <a:pPr marL="0" indent="0">
              <a:buNone/>
            </a:pPr>
            <a:r>
              <a:rPr lang="en-GB" sz="2000" dirty="0"/>
              <a:t>If something belongs to </a:t>
            </a:r>
            <a:r>
              <a:rPr lang="en-GB" sz="2000" u="sng" dirty="0"/>
              <a:t>a group</a:t>
            </a:r>
            <a:r>
              <a:rPr lang="en-GB" sz="2000" dirty="0"/>
              <a:t>: patient</a:t>
            </a:r>
            <a:r>
              <a:rPr lang="en-GB" sz="2000" b="1" dirty="0">
                <a:solidFill>
                  <a:srgbClr val="FF0000"/>
                </a:solidFill>
              </a:rPr>
              <a:t>s’ </a:t>
            </a:r>
            <a:r>
              <a:rPr lang="en-GB" sz="2000" dirty="0"/>
              <a:t>medicine </a:t>
            </a:r>
          </a:p>
          <a:p>
            <a:pPr marL="0" indent="0">
              <a:buNone/>
            </a:pPr>
            <a:r>
              <a:rPr lang="en-GB" sz="2000" dirty="0"/>
              <a:t>(These are known as </a:t>
            </a:r>
            <a:r>
              <a:rPr lang="en-GB" sz="2000" b="1" dirty="0"/>
              <a:t>plural possessive nouns</a:t>
            </a:r>
            <a:r>
              <a:rPr lang="en-GB" sz="2000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Developed by </a:t>
            </a:r>
            <a:r>
              <a:rPr lang="en-GB" sz="1200" dirty="0">
                <a:hlinkClick r:id="rId2"/>
              </a:rPr>
              <a:t>www.keystage2literacy.co.uk</a:t>
            </a:r>
            <a:r>
              <a:rPr lang="en-GB" sz="1200" dirty="0"/>
              <a:t> </a:t>
            </a:r>
          </a:p>
        </p:txBody>
      </p:sp>
      <p:pic>
        <p:nvPicPr>
          <p:cNvPr id="5" name="Picture 4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3"/>
          <a:srcRect l="28256" t="20261" r="9593" b="10233"/>
          <a:stretch/>
        </p:blipFill>
        <p:spPr>
          <a:xfrm>
            <a:off x="7808899" y="99895"/>
            <a:ext cx="1244724" cy="92801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9752" y="5888452"/>
            <a:ext cx="1634358" cy="719958"/>
          </a:xfrm>
          <a:prstGeom prst="ellipse">
            <a:avLst/>
          </a:prstGeom>
          <a:solidFill>
            <a:srgbClr val="B94F63"/>
          </a:solidFill>
          <a:ln>
            <a:solidFill>
              <a:srgbClr val="B94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/>
              <a:t>33 - 35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" y="5592739"/>
            <a:ext cx="1088935" cy="1154171"/>
          </a:xfrm>
          <a:prstGeom prst="rect">
            <a:avLst/>
          </a:prstGeom>
        </p:spPr>
      </p:pic>
      <p:pic>
        <p:nvPicPr>
          <p:cNvPr id="9" name="Content Placeholder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31" y="4708632"/>
            <a:ext cx="2571092" cy="20435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6200000">
            <a:off x="5190654" y="5499565"/>
            <a:ext cx="21220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YouTube Zone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8650" y="783612"/>
            <a:ext cx="4620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 I Need To Know?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2531" y="1357144"/>
            <a:ext cx="2571092" cy="3196424"/>
          </a:xfrm>
          <a:prstGeom prst="rect">
            <a:avLst/>
          </a:prstGeom>
          <a:solidFill>
            <a:srgbClr val="E6E24C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Contraction: </a:t>
            </a:r>
            <a:r>
              <a:rPr lang="en-GB" dirty="0">
                <a:solidFill>
                  <a:schemeClr val="tx1"/>
                </a:solidFill>
              </a:rPr>
              <a:t>I am &gt; I’m, we are &gt; we’re; do not &gt; don’t; who is &gt; who’s; I have &gt; I’ve</a:t>
            </a:r>
          </a:p>
          <a:p>
            <a:r>
              <a:rPr lang="en-GB" b="1" dirty="0">
                <a:solidFill>
                  <a:schemeClr val="tx1"/>
                </a:solidFill>
              </a:rPr>
              <a:t>Belonging (s.): </a:t>
            </a:r>
            <a:r>
              <a:rPr lang="en-GB" dirty="0">
                <a:solidFill>
                  <a:schemeClr val="tx1"/>
                </a:solidFill>
              </a:rPr>
              <a:t>Ava’s desk; Kezia’s water bottle</a:t>
            </a:r>
          </a:p>
          <a:p>
            <a:r>
              <a:rPr lang="en-GB" b="1" dirty="0">
                <a:solidFill>
                  <a:schemeClr val="tx1"/>
                </a:solidFill>
              </a:rPr>
              <a:t>Belonging (pl.): </a:t>
            </a:r>
            <a:r>
              <a:rPr lang="en-GB" dirty="0">
                <a:solidFill>
                  <a:schemeClr val="tx1"/>
                </a:solidFill>
              </a:rPr>
              <a:t>girls’ netball match; ladies’ dresses</a:t>
            </a:r>
          </a:p>
          <a:p>
            <a:r>
              <a:rPr lang="en-GB" b="1" dirty="0">
                <a:solidFill>
                  <a:schemeClr val="tx1"/>
                </a:solidFill>
              </a:rPr>
              <a:t>It’s</a:t>
            </a:r>
            <a:r>
              <a:rPr lang="en-GB" dirty="0">
                <a:solidFill>
                  <a:schemeClr val="tx1"/>
                </a:solidFill>
              </a:rPr>
              <a:t> = it is / it has</a:t>
            </a:r>
          </a:p>
          <a:p>
            <a:r>
              <a:rPr lang="en-GB" b="1" dirty="0">
                <a:solidFill>
                  <a:schemeClr val="tx1"/>
                </a:solidFill>
              </a:rPr>
              <a:t>Its</a:t>
            </a:r>
            <a:r>
              <a:rPr lang="en-GB" dirty="0">
                <a:solidFill>
                  <a:schemeClr val="tx1"/>
                </a:solidFill>
              </a:rPr>
              <a:t> = we found its house</a:t>
            </a:r>
          </a:p>
        </p:txBody>
      </p:sp>
      <p:sp>
        <p:nvSpPr>
          <p:cNvPr id="16" name="Rectangle: Rounded Corners 15">
            <a:hlinkClick r:id="" action="ppaction://noaction"/>
          </p:cNvPr>
          <p:cNvSpPr/>
          <p:nvPr/>
        </p:nvSpPr>
        <p:spPr>
          <a:xfrm>
            <a:off x="4468017" y="5666972"/>
            <a:ext cx="1355835" cy="7252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Before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62627" y="5468558"/>
            <a:ext cx="20083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Taster Questions:</a:t>
            </a:r>
          </a:p>
        </p:txBody>
      </p:sp>
    </p:spTree>
    <p:extLst>
      <p:ext uri="{BB962C8B-B14F-4D97-AF65-F5344CB8AC3E}">
        <p14:creationId xmlns:p14="http://schemas.microsoft.com/office/powerpoint/2010/main" val="3160798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5575</Words>
  <Application>Microsoft Office PowerPoint</Application>
  <PresentationFormat>On-screen Show (4:3)</PresentationFormat>
  <Paragraphs>816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Prefixes</vt:lpstr>
      <vt:lpstr>Suffixes</vt:lpstr>
      <vt:lpstr>Capital Letters and Full Stops</vt:lpstr>
      <vt:lpstr>Verbs</vt:lpstr>
      <vt:lpstr>Adjectives</vt:lpstr>
      <vt:lpstr>Question &amp; Exclamation Marks</vt:lpstr>
      <vt:lpstr>Nouns &amp; Pronouns</vt:lpstr>
      <vt:lpstr>Apostrophes</vt:lpstr>
      <vt:lpstr>Commas</vt:lpstr>
      <vt:lpstr>Adverbs</vt:lpstr>
      <vt:lpstr>Present and Past Tense</vt:lpstr>
      <vt:lpstr>Coordination/Subordination</vt:lpstr>
      <vt:lpstr>Commands and Statements</vt:lpstr>
      <vt:lpstr>Continuous Form of Verbs</vt:lpstr>
      <vt:lpstr>Determiners</vt:lpstr>
      <vt:lpstr>Conjunctions</vt:lpstr>
      <vt:lpstr>Prepositions</vt:lpstr>
      <vt:lpstr>Perfect Form of Verbs</vt:lpstr>
      <vt:lpstr>Synonyms &amp; Antonyms</vt:lpstr>
      <vt:lpstr>Inverted Commas</vt:lpstr>
      <vt:lpstr>Plural/Possessive ‘-s’</vt:lpstr>
      <vt:lpstr>Fronted Adverbials</vt:lpstr>
      <vt:lpstr>Verb Inflections</vt:lpstr>
      <vt:lpstr>Modal Verbs</vt:lpstr>
      <vt:lpstr>Cohesive Devices</vt:lpstr>
      <vt:lpstr>Verb Prefixes</vt:lpstr>
      <vt:lpstr>Parenthesis</vt:lpstr>
      <vt:lpstr>Relative Clauses</vt:lpstr>
      <vt:lpstr>Noun Phrases</vt:lpstr>
      <vt:lpstr>Subjunctive Form</vt:lpstr>
      <vt:lpstr>Formal and Informal</vt:lpstr>
      <vt:lpstr>Passive and Active Voice</vt:lpstr>
      <vt:lpstr>Colons and Semi Colons</vt:lpstr>
      <vt:lpstr>Elision</vt:lpstr>
      <vt:lpstr>Hyphens (&amp; Dashes)</vt:lpstr>
      <vt:lpstr>Great Resource Websites</vt:lpstr>
      <vt:lpstr>How Does Each Page Work?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Birch</dc:creator>
  <cp:lastModifiedBy>Miss C. Cunningham</cp:lastModifiedBy>
  <cp:revision>193</cp:revision>
  <cp:lastPrinted>2017-03-13T09:11:38Z</cp:lastPrinted>
  <dcterms:created xsi:type="dcterms:W3CDTF">2017-01-24T18:14:50Z</dcterms:created>
  <dcterms:modified xsi:type="dcterms:W3CDTF">2017-03-29T19:15:45Z</dcterms:modified>
</cp:coreProperties>
</file>